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70" r:id="rId2"/>
    <p:sldId id="278" r:id="rId3"/>
    <p:sldId id="256" r:id="rId4"/>
    <p:sldId id="264" r:id="rId5"/>
    <p:sldId id="271" r:id="rId6"/>
    <p:sldId id="272" r:id="rId7"/>
    <p:sldId id="273" r:id="rId8"/>
    <p:sldId id="274" r:id="rId9"/>
    <p:sldId id="276" r:id="rId10"/>
    <p:sldId id="259" r:id="rId11"/>
    <p:sldId id="275" r:id="rId12"/>
    <p:sldId id="285" r:id="rId13"/>
    <p:sldId id="277" r:id="rId14"/>
    <p:sldId id="279" r:id="rId15"/>
    <p:sldId id="283" r:id="rId16"/>
    <p:sldId id="280" r:id="rId17"/>
    <p:sldId id="281" r:id="rId18"/>
    <p:sldId id="282" r:id="rId19"/>
    <p:sldId id="284" r:id="rId20"/>
  </p:sldIdLst>
  <p:sldSz cx="9144000" cy="6858000" type="screen4x3"/>
  <p:notesSz cx="6810375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  <a:srgbClr val="FD615D"/>
    <a:srgbClr val="FF7453"/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60"/>
  </p:normalViewPr>
  <p:slideViewPr>
    <p:cSldViewPr>
      <p:cViewPr varScale="1">
        <p:scale>
          <a:sx n="115" d="100"/>
          <a:sy n="11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B7244-9C89-4FC3-A858-963CF030A0A3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5B8E7-A02C-4E92-BAC8-A3C95D83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025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126876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</a:rPr>
              <a:t>Представление</a:t>
            </a:r>
            <a:b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</a:rPr>
            </a:b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</a:rPr>
              <a:t>вещественных чисел</a:t>
            </a:r>
            <a:b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</a:rPr>
            </a:b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anose="03090702030407020403" pitchFamily="66" charset="0"/>
              </a:rPr>
              <a:t>в компьютере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anose="030907020304070204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IEEE 754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занудные подробности</a:t>
            </a:r>
            <a:endParaRPr lang="ru-RU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2844" y="1428736"/>
          <a:ext cx="885831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</a:tblGrid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ight Brace 10"/>
          <p:cNvSpPr/>
          <p:nvPr/>
        </p:nvSpPr>
        <p:spPr>
          <a:xfrm rot="16200000">
            <a:off x="4429124" y="-3357610"/>
            <a:ext cx="285752" cy="885831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ight Brace 11"/>
          <p:cNvSpPr/>
          <p:nvPr/>
        </p:nvSpPr>
        <p:spPr>
          <a:xfrm rot="5400000" flipV="1">
            <a:off x="1321571" y="964389"/>
            <a:ext cx="214314" cy="2000264"/>
          </a:xfrm>
          <a:prstGeom prst="rightBrac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ight Brace 12"/>
          <p:cNvSpPr/>
          <p:nvPr/>
        </p:nvSpPr>
        <p:spPr>
          <a:xfrm rot="5400000" flipV="1">
            <a:off x="5679289" y="-1250189"/>
            <a:ext cx="214314" cy="6429420"/>
          </a:xfrm>
          <a:prstGeom prst="rightBrac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714744" y="64291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Всё число, </a:t>
            </a:r>
            <a:r>
              <a:rPr lang="en-US" i="1" dirty="0" smtClean="0"/>
              <a:t>n </a:t>
            </a:r>
            <a:r>
              <a:rPr lang="ru-RU" i="1" dirty="0" smtClean="0"/>
              <a:t>бит</a:t>
            </a:r>
            <a:endParaRPr lang="ru-RU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29190" y="207167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“</a:t>
            </a:r>
            <a:r>
              <a:rPr lang="ru-RU" i="1" dirty="0" smtClean="0">
                <a:solidFill>
                  <a:srgbClr val="008000"/>
                </a:solidFill>
              </a:rPr>
              <a:t>Мантисса</a:t>
            </a:r>
            <a:r>
              <a:rPr lang="en-US" i="1" dirty="0" smtClean="0">
                <a:solidFill>
                  <a:srgbClr val="008000"/>
                </a:solidFill>
              </a:rPr>
              <a:t>” M</a:t>
            </a:r>
            <a:r>
              <a:rPr lang="ru-RU" i="1" dirty="0" smtClean="0">
                <a:solidFill>
                  <a:srgbClr val="008000"/>
                </a:solidFill>
              </a:rPr>
              <a:t>, </a:t>
            </a:r>
            <a:r>
              <a:rPr lang="en-US" i="1" dirty="0" smtClean="0">
                <a:solidFill>
                  <a:srgbClr val="008000"/>
                </a:solidFill>
              </a:rPr>
              <a:t>m </a:t>
            </a:r>
            <a:r>
              <a:rPr lang="ru-RU" i="1" dirty="0" smtClean="0">
                <a:solidFill>
                  <a:srgbClr val="008000"/>
                </a:solidFill>
              </a:rPr>
              <a:t>бит</a:t>
            </a:r>
            <a:endParaRPr lang="ru-RU" i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207167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00CC"/>
                </a:solidFill>
              </a:rPr>
              <a:t>Показатель</a:t>
            </a:r>
            <a:r>
              <a:rPr lang="en-US" i="1" dirty="0" smtClean="0">
                <a:solidFill>
                  <a:srgbClr val="0000CC"/>
                </a:solidFill>
              </a:rPr>
              <a:t> Q</a:t>
            </a:r>
            <a:r>
              <a:rPr lang="ru-RU" i="1" dirty="0" smtClean="0">
                <a:solidFill>
                  <a:srgbClr val="0000CC"/>
                </a:solidFill>
              </a:rPr>
              <a:t>, </a:t>
            </a:r>
            <a:r>
              <a:rPr lang="en-US" i="1" dirty="0" smtClean="0">
                <a:solidFill>
                  <a:srgbClr val="0000CC"/>
                </a:solidFill>
              </a:rPr>
              <a:t>q </a:t>
            </a:r>
            <a:r>
              <a:rPr lang="ru-RU" i="1" dirty="0" smtClean="0">
                <a:solidFill>
                  <a:srgbClr val="0000CC"/>
                </a:solidFill>
              </a:rPr>
              <a:t>бит</a:t>
            </a:r>
            <a:endParaRPr lang="ru-RU" i="1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44" y="250030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Знак числа</a:t>
            </a:r>
            <a:r>
              <a:rPr lang="en-US" i="1" dirty="0" smtClean="0">
                <a:solidFill>
                  <a:srgbClr val="C00000"/>
                </a:solidFill>
              </a:rPr>
              <a:t>, s</a:t>
            </a:r>
            <a:endParaRPr lang="ru-RU" i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-34957" y="2178835"/>
            <a:ext cx="642148" cy="794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15404" y="1214422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429652" y="1214422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0896" y="1195560"/>
            <a:ext cx="428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</a:t>
            </a:r>
            <a:r>
              <a:rPr lang="ru-RU" sz="1200" dirty="0" smtClean="0"/>
              <a:t>-1</a:t>
            </a:r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285749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Как определить значение числа</a:t>
            </a:r>
            <a:r>
              <a:rPr lang="ru-RU" sz="2400" dirty="0" smtClean="0"/>
              <a:t>:</a:t>
            </a:r>
          </a:p>
          <a:p>
            <a:r>
              <a:rPr lang="en-US" sz="2400" dirty="0" smtClean="0"/>
              <a:t>X = (-1)</a:t>
            </a:r>
            <a:r>
              <a:rPr lang="en-US" sz="2400" baseline="30000" dirty="0" smtClean="0"/>
              <a:t>&lt;</a:t>
            </a:r>
            <a:r>
              <a:rPr lang="ru-RU" sz="2400" baseline="30000" dirty="0" smtClean="0"/>
              <a:t>знак</a:t>
            </a:r>
            <a:r>
              <a:rPr lang="en-US" sz="2400" baseline="30000" dirty="0" smtClean="0"/>
              <a:t>&gt;</a:t>
            </a:r>
            <a:r>
              <a:rPr lang="ru-RU" sz="2400" dirty="0" smtClean="0"/>
              <a:t> · </a:t>
            </a:r>
            <a:r>
              <a:rPr lang="ru-RU" sz="2400" b="1" dirty="0" smtClean="0"/>
              <a:t>0</a:t>
            </a:r>
            <a:r>
              <a:rPr lang="en-US" sz="2400" b="1" dirty="0" smtClean="0"/>
              <a:t>.</a:t>
            </a:r>
            <a:r>
              <a:rPr lang="ru-RU" sz="2400" b="1" dirty="0" smtClean="0"/>
              <a:t>1</a:t>
            </a:r>
            <a:r>
              <a:rPr lang="en-US" sz="2400" dirty="0" smtClean="0"/>
              <a:t>&lt;</a:t>
            </a:r>
            <a:r>
              <a:rPr lang="ru-RU" sz="2400" i="1" dirty="0" smtClean="0"/>
              <a:t>мантисса</a:t>
            </a:r>
            <a:r>
              <a:rPr lang="en-US" sz="2400" dirty="0" smtClean="0"/>
              <a:t>&gt;</a:t>
            </a:r>
            <a:r>
              <a:rPr lang="ru-RU" sz="2400" dirty="0" smtClean="0"/>
              <a:t> · 2</a:t>
            </a:r>
            <a:r>
              <a:rPr lang="en-US" sz="2400" baseline="30000" dirty="0" smtClean="0"/>
              <a:t>1+&lt;</a:t>
            </a:r>
            <a:r>
              <a:rPr lang="ru-RU" sz="2400" baseline="30000" dirty="0" smtClean="0"/>
              <a:t>показатель</a:t>
            </a:r>
            <a:r>
              <a:rPr lang="en-US" sz="2400" baseline="30000" dirty="0" smtClean="0"/>
              <a:t>&gt;</a:t>
            </a:r>
            <a:r>
              <a:rPr lang="ru-RU" sz="2400" baseline="30000" dirty="0" smtClean="0"/>
              <a:t>-2</a:t>
            </a:r>
            <a:r>
              <a:rPr lang="en-US" sz="2400" baseline="30000" dirty="0" smtClean="0"/>
              <a:t>^(q-1)</a:t>
            </a: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 smtClean="0"/>
              <a:t>		= (-1)</a:t>
            </a:r>
            <a:r>
              <a:rPr lang="en-US" sz="2400" baseline="30000" dirty="0" smtClean="0"/>
              <a:t>S</a:t>
            </a:r>
            <a:r>
              <a:rPr lang="en-US" sz="2400" dirty="0" smtClean="0"/>
              <a:t> </a:t>
            </a:r>
            <a:r>
              <a:rPr lang="ru-RU" sz="2400" dirty="0" smtClean="0"/>
              <a:t>· </a:t>
            </a:r>
            <a:r>
              <a:rPr lang="en-US" sz="2400" dirty="0" smtClean="0"/>
              <a:t>(</a:t>
            </a:r>
            <a:r>
              <a:rPr lang="ru-RU" sz="2400" dirty="0" smtClean="0"/>
              <a:t>1</a:t>
            </a:r>
            <a:r>
              <a:rPr lang="en-US" sz="2400" dirty="0" smtClean="0"/>
              <a:t>+M/2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)</a:t>
            </a:r>
            <a:r>
              <a:rPr lang="ru-RU" sz="2400" dirty="0" smtClean="0"/>
              <a:t> ·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1+Q-2^(q-1)</a:t>
            </a:r>
            <a:r>
              <a:rPr lang="en-US" sz="2400" dirty="0" smtClean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428625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Особый случай (очень маленькие числа)</a:t>
            </a:r>
            <a:r>
              <a:rPr lang="en-US" sz="2400" b="1" i="1" dirty="0" smtClean="0"/>
              <a:t>:</a:t>
            </a:r>
            <a:r>
              <a:rPr lang="ru-RU" sz="2400" b="1" i="1" dirty="0" smtClean="0"/>
              <a:t> </a:t>
            </a:r>
            <a:r>
              <a:rPr lang="en-US" sz="2400" b="1" i="1" dirty="0" smtClean="0"/>
              <a:t>Q=0</a:t>
            </a:r>
            <a:endParaRPr lang="ru-RU" sz="2400" dirty="0" smtClean="0"/>
          </a:p>
          <a:p>
            <a:r>
              <a:rPr lang="en-US" sz="2400" dirty="0" smtClean="0"/>
              <a:t>X = (-1)</a:t>
            </a:r>
            <a:r>
              <a:rPr lang="en-US" sz="2400" baseline="30000" dirty="0" smtClean="0"/>
              <a:t>&lt;</a:t>
            </a:r>
            <a:r>
              <a:rPr lang="ru-RU" sz="2400" baseline="30000" dirty="0" smtClean="0"/>
              <a:t>знак</a:t>
            </a:r>
            <a:r>
              <a:rPr lang="en-US" sz="2400" baseline="30000" dirty="0" smtClean="0"/>
              <a:t>&gt;</a:t>
            </a:r>
            <a:r>
              <a:rPr lang="ru-RU" sz="2400" dirty="0" smtClean="0"/>
              <a:t> · </a:t>
            </a:r>
            <a:r>
              <a:rPr lang="en-US" sz="2400" b="1" dirty="0" smtClean="0"/>
              <a:t>0.</a:t>
            </a:r>
            <a:r>
              <a:rPr lang="en-US" sz="2400" dirty="0" smtClean="0"/>
              <a:t>&lt;</a:t>
            </a:r>
            <a:r>
              <a:rPr lang="ru-RU" sz="2400" i="1" dirty="0" smtClean="0"/>
              <a:t>мантисса</a:t>
            </a:r>
            <a:r>
              <a:rPr lang="en-US" sz="2400" dirty="0" smtClean="0"/>
              <a:t>&gt;</a:t>
            </a:r>
            <a:r>
              <a:rPr lang="ru-RU" sz="2400" dirty="0" smtClean="0"/>
              <a:t> · 2</a:t>
            </a:r>
            <a:r>
              <a:rPr lang="ru-RU" sz="2400" baseline="30000" dirty="0" smtClean="0"/>
              <a:t>-2</a:t>
            </a:r>
            <a:r>
              <a:rPr lang="en-US" sz="2400" baseline="30000" dirty="0" smtClean="0"/>
              <a:t>^(q-1)</a:t>
            </a:r>
            <a:r>
              <a:rPr lang="ru-RU" sz="2400" dirty="0" smtClean="0"/>
              <a:t>     = (-1)</a:t>
            </a:r>
            <a:r>
              <a:rPr lang="en-US" sz="2400" baseline="30000" dirty="0" smtClean="0"/>
              <a:t>S</a:t>
            </a:r>
            <a:r>
              <a:rPr lang="en-US" sz="2400" dirty="0" smtClean="0"/>
              <a:t> </a:t>
            </a:r>
            <a:r>
              <a:rPr lang="ru-RU" sz="2400" dirty="0" smtClean="0"/>
              <a:t>· </a:t>
            </a:r>
            <a:r>
              <a:rPr lang="en-US" sz="2400" dirty="0" smtClean="0"/>
              <a:t>(M/2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)</a:t>
            </a:r>
            <a:r>
              <a:rPr lang="ru-RU" sz="2400" dirty="0" smtClean="0"/>
              <a:t> ·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-2^(q-1)</a:t>
            </a:r>
            <a:r>
              <a:rPr lang="en-US" sz="2400" dirty="0" smtClean="0"/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5657671"/>
            <a:ext cx="7000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Особые значения</a:t>
            </a:r>
            <a:r>
              <a:rPr lang="en-US" sz="2400" b="1" i="1" dirty="0" smtClean="0"/>
              <a:t>:</a:t>
            </a:r>
            <a:r>
              <a:rPr lang="ru-RU" sz="2400" dirty="0" smtClean="0"/>
              <a:t>	0</a:t>
            </a:r>
            <a:r>
              <a:rPr lang="en-US" sz="2400" dirty="0" smtClean="0"/>
              <a:t>:   Q = M = 0 = 00..0</a:t>
            </a:r>
            <a:r>
              <a:rPr lang="en-US" sz="2400" baseline="-25000" dirty="0" smtClean="0"/>
              <a:t>2</a:t>
            </a:r>
            <a:endParaRPr lang="ru-RU" sz="2400" baseline="-25000" dirty="0" smtClean="0"/>
          </a:p>
          <a:p>
            <a:r>
              <a:rPr lang="ru-RU" sz="2400" dirty="0" smtClean="0"/>
              <a:t>Бесконечность</a:t>
            </a:r>
            <a:r>
              <a:rPr lang="en-US" sz="2400" dirty="0" smtClean="0"/>
              <a:t> (INF)</a:t>
            </a:r>
            <a:r>
              <a:rPr lang="ru-RU" sz="2400" dirty="0" smtClean="0"/>
              <a:t>: </a:t>
            </a:r>
            <a:r>
              <a:rPr lang="en-US" sz="2400" dirty="0" smtClean="0"/>
              <a:t>Q = 2</a:t>
            </a:r>
            <a:r>
              <a:rPr lang="en-US" sz="2400" baseline="30000" dirty="0" smtClean="0"/>
              <a:t>q</a:t>
            </a:r>
            <a:r>
              <a:rPr lang="en-US" sz="2400" dirty="0" smtClean="0"/>
              <a:t>-1 = 11..1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M = 0 = 00..0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</a:t>
            </a:r>
          </a:p>
          <a:p>
            <a:r>
              <a:rPr lang="ru-RU" sz="2400" dirty="0" err="1" smtClean="0"/>
              <a:t>Не-число</a:t>
            </a:r>
            <a:r>
              <a:rPr lang="ru-RU" sz="2400" dirty="0" smtClean="0"/>
              <a:t> (</a:t>
            </a:r>
            <a:r>
              <a:rPr lang="en-US" sz="2400" dirty="0" smtClean="0"/>
              <a:t>NAN</a:t>
            </a:r>
            <a:r>
              <a:rPr lang="ru-RU" sz="2400" dirty="0" smtClean="0"/>
              <a:t>):	</a:t>
            </a:r>
            <a:r>
              <a:rPr lang="en-US" sz="2400" dirty="0" smtClean="0"/>
              <a:t> Q = 2</a:t>
            </a:r>
            <a:r>
              <a:rPr lang="en-US" sz="2400" baseline="30000" dirty="0" smtClean="0"/>
              <a:t>q</a:t>
            </a:r>
            <a:r>
              <a:rPr lang="en-US" sz="2400" dirty="0" smtClean="0"/>
              <a:t>-1 = 11..1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M &gt; 0.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43768" y="5657671"/>
            <a:ext cx="2000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Вывод</a:t>
            </a:r>
            <a:r>
              <a:rPr lang="ru-RU" dirty="0" smtClean="0"/>
              <a:t>:</a:t>
            </a:r>
          </a:p>
          <a:p>
            <a:r>
              <a:rPr lang="en-US" dirty="0" smtClean="0"/>
              <a:t>NAN &gt; INF</a:t>
            </a:r>
          </a:p>
          <a:p>
            <a:r>
              <a:rPr lang="ru-RU" dirty="0" err="1" smtClean="0"/>
              <a:t>Не-число</a:t>
            </a:r>
            <a:r>
              <a:rPr lang="ru-RU" dirty="0" smtClean="0"/>
              <a:t> больше бесконечности!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вещественных чисел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187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smtClean="0"/>
              <a:t>Все «встроенные» типы чисел имеют фиксированную длину (количество разрядов).</a:t>
            </a:r>
            <a:br>
              <a:rPr lang="ru-RU" sz="30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3000" dirty="0" smtClean="0"/>
              <a:t>Количество разрядов зависит от типа числа.</a:t>
            </a:r>
            <a:endParaRPr lang="en-US" sz="30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996025"/>
              </p:ext>
            </p:extLst>
          </p:nvPr>
        </p:nvGraphicFramePr>
        <p:xfrm>
          <a:off x="142845" y="3500438"/>
          <a:ext cx="8858311" cy="26800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79433"/>
                <a:gridCol w="2038825"/>
                <a:gridCol w="1996847"/>
                <a:gridCol w="2643206"/>
              </a:tblGrid>
              <a:tr h="391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/>
                        <a:t>Тип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Длина</a:t>
                      </a:r>
                      <a:endParaRPr lang="ru-RU" sz="3200" b="1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/>
                        <a:t>Мантисса </a:t>
                      </a:r>
                      <a:endParaRPr lang="ru-RU" sz="3200" b="1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/>
                        <a:t>Показатель </a:t>
                      </a:r>
                      <a:endParaRPr lang="ru-RU" sz="3200" b="1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Single</a:t>
                      </a:r>
                      <a:endParaRPr lang="ru-RU" sz="2800" b="1" dirty="0" smtClean="0"/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 бита = 4 байта 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23 бита (+1)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8 бит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8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Real, double</a:t>
                      </a:r>
                      <a:endParaRPr lang="ru-RU" sz="2800" b="1" dirty="0"/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 бита = 8 байт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52 бита (+1)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11 бит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1" dirty="0" smtClean="0">
                          <a:solidFill>
                            <a:srgbClr val="C00000"/>
                          </a:solidFill>
                        </a:rPr>
                        <a:t>Real48</a:t>
                      </a:r>
                      <a:endParaRPr lang="ru-RU" sz="2800" b="0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 бит = 6 байт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40 бит (+1)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</a:t>
                      </a:r>
                      <a:r>
                        <a:rPr lang="ru-RU" baseline="0" dirty="0" smtClean="0"/>
                        <a:t>8 бит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645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Extended</a:t>
                      </a:r>
                      <a:endParaRPr lang="ru-RU" sz="2800" b="1" dirty="0"/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 бит = 10 байт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63 бита (+1)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16 бит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4282" y="2928934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Типы вещественных чисел в </a:t>
            </a:r>
            <a:r>
              <a:rPr lang="en-US" sz="3200" b="1" i="1" dirty="0" smtClean="0">
                <a:solidFill>
                  <a:srgbClr val="7030A0"/>
                </a:solidFill>
              </a:rPr>
              <a:t>Delphi:</a:t>
            </a:r>
            <a:endParaRPr lang="ru-RU" sz="3200" b="1" i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вещественных чисел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187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smtClean="0"/>
              <a:t>Все «встроенные» типы чисел имеют фиксированную длину (количество разрядов).</a:t>
            </a:r>
            <a:br>
              <a:rPr lang="ru-RU" sz="30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3000" dirty="0" smtClean="0"/>
              <a:t>Количество разрядов зависит от типа числа.</a:t>
            </a:r>
            <a:endParaRPr lang="en-US" sz="30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509764"/>
              </p:ext>
            </p:extLst>
          </p:nvPr>
        </p:nvGraphicFramePr>
        <p:xfrm>
          <a:off x="142845" y="3500438"/>
          <a:ext cx="8858311" cy="26800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79433"/>
                <a:gridCol w="2038825"/>
                <a:gridCol w="1996847"/>
                <a:gridCol w="2643206"/>
              </a:tblGrid>
              <a:tr h="3916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/>
                        <a:t>Тип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Длина</a:t>
                      </a:r>
                      <a:endParaRPr lang="ru-RU" sz="3200" b="1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/>
                        <a:t>Мантисса </a:t>
                      </a:r>
                      <a:endParaRPr lang="ru-RU" sz="3200" b="1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/>
                        <a:t>Показатель </a:t>
                      </a:r>
                      <a:endParaRPr lang="ru-RU" sz="3200" b="1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 float</a:t>
                      </a:r>
                      <a:endParaRPr lang="ru-RU" sz="2800" b="1" dirty="0" smtClean="0"/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 бита = 4 байта 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23 бита (+1)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8 бит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8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 double</a:t>
                      </a:r>
                      <a:endParaRPr lang="ru-RU" sz="2800" b="1" dirty="0"/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 бита = 8 байт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52 бита (+1)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11 бит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 smtClean="0">
                          <a:solidFill>
                            <a:schemeClr val="tx1"/>
                          </a:solidFill>
                        </a:rPr>
                        <a:t>long double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 бит = 10 байт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63 бита (+1)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16 бит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6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1" dirty="0" smtClean="0">
                          <a:solidFill>
                            <a:srgbClr val="FF0000"/>
                          </a:solidFill>
                        </a:rPr>
                        <a:t>long double</a:t>
                      </a:r>
                      <a:endParaRPr lang="ru-RU" sz="2800" b="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r>
                        <a:rPr lang="ru-RU" dirty="0" smtClean="0"/>
                        <a:t>8 бит = 1</a:t>
                      </a:r>
                      <a:r>
                        <a:rPr lang="en-US" dirty="0" smtClean="0"/>
                        <a:t>6</a:t>
                      </a:r>
                      <a:r>
                        <a:rPr lang="ru-RU" dirty="0" smtClean="0"/>
                        <a:t> байт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95</a:t>
                      </a:r>
                      <a:r>
                        <a:rPr lang="ru-RU" baseline="0" dirty="0" smtClean="0"/>
                        <a:t> бит (+1)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32</a:t>
                      </a:r>
                      <a:r>
                        <a:rPr lang="ru-RU" baseline="0" dirty="0" smtClean="0"/>
                        <a:t> бит</a:t>
                      </a:r>
                      <a:endParaRPr lang="ru-RU" dirty="0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4282" y="2928934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Типы вещественных чисел в </a:t>
            </a:r>
            <a:r>
              <a:rPr lang="en-US" sz="3200" b="1" i="1" dirty="0" smtClean="0">
                <a:solidFill>
                  <a:srgbClr val="7030A0"/>
                </a:solidFill>
              </a:rPr>
              <a:t>C++:</a:t>
            </a:r>
            <a:endParaRPr lang="ru-RU" sz="3200" b="1" i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81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Точность представления чисел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4291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Что даёт знание формата вещественных чисел?</a:t>
            </a:r>
          </a:p>
          <a:p>
            <a:pPr marL="0" indent="0">
              <a:buNone/>
            </a:pPr>
            <a:endParaRPr lang="ru-RU" b="1" i="1" dirty="0" smtClean="0">
              <a:solidFill>
                <a:srgbClr val="0000CC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Можно установить </a:t>
            </a:r>
            <a:r>
              <a:rPr lang="ru-RU" b="1" i="1" dirty="0" smtClean="0"/>
              <a:t>точность представления</a:t>
            </a:r>
            <a:r>
              <a:rPr lang="ru-RU" dirty="0" smtClean="0"/>
              <a:t> чисел (т.е. количество верных знаков в мантиссе)</a:t>
            </a:r>
            <a:br>
              <a:rPr lang="ru-RU" dirty="0" smtClean="0"/>
            </a:b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Можно установить </a:t>
            </a:r>
            <a:r>
              <a:rPr lang="ru-RU" b="1" i="1" dirty="0" smtClean="0"/>
              <a:t>диапазон представимых значений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(т.е. </a:t>
            </a:r>
            <a:r>
              <a:rPr lang="ru-RU" b="1" dirty="0" smtClean="0"/>
              <a:t>наибольшее</a:t>
            </a:r>
            <a:r>
              <a:rPr lang="ru-RU" dirty="0" smtClean="0"/>
              <a:t> и </a:t>
            </a:r>
            <a:r>
              <a:rPr lang="ru-RU" b="1" dirty="0" smtClean="0"/>
              <a:t>наименьшее</a:t>
            </a:r>
            <a:r>
              <a:rPr lang="ru-RU" dirty="0" smtClean="0"/>
              <a:t> значения чисел, которые можно представить в данном типе).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Точность представления чисел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2924944"/>
            <a:ext cx="9144000" cy="3718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Решение:</a:t>
            </a:r>
            <a:r>
              <a:rPr lang="ru-RU" sz="2800" dirty="0" smtClean="0">
                <a:solidFill>
                  <a:srgbClr val="008000"/>
                </a:solidFill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ru-RU" sz="2800" dirty="0" smtClean="0"/>
              <a:t>для </a:t>
            </a:r>
            <a:r>
              <a:rPr lang="en-US" sz="2800" dirty="0" smtClean="0"/>
              <a:t>SINGLE </a:t>
            </a:r>
            <a:r>
              <a:rPr lang="ru-RU" sz="2800" dirty="0" smtClean="0"/>
              <a:t>длина мантиссы 23 бита +1 бит подразумеваемый, всего 24 бита.</a:t>
            </a:r>
          </a:p>
          <a:p>
            <a:pPr lvl="0">
              <a:spcBef>
                <a:spcPct val="20000"/>
              </a:spcBef>
            </a:pPr>
            <a:r>
              <a:rPr lang="ru-RU" sz="2800" dirty="0" smtClean="0"/>
              <a:t>Самый младший бит составляет </a:t>
            </a:r>
            <a:r>
              <a:rPr lang="en-US" sz="2800" dirty="0" smtClean="0"/>
              <a:t>≈</a:t>
            </a:r>
            <a:r>
              <a:rPr lang="ru-RU" sz="2800" dirty="0" smtClean="0"/>
              <a:t>1/2</a:t>
            </a:r>
            <a:r>
              <a:rPr lang="ru-RU" sz="2800" baseline="30000" dirty="0" smtClean="0"/>
              <a:t>24</a:t>
            </a:r>
            <a:r>
              <a:rPr lang="ru-RU" sz="2800" dirty="0" smtClean="0"/>
              <a:t> от значения мантиссы, т.е. </a:t>
            </a:r>
            <a:r>
              <a:rPr lang="en-US" sz="2800" dirty="0" smtClean="0"/>
              <a:t>≈</a:t>
            </a:r>
            <a:r>
              <a:rPr lang="ru-RU" sz="2800" dirty="0" smtClean="0"/>
              <a:t>1/(2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·2</a:t>
            </a:r>
            <a:r>
              <a:rPr lang="en-US" sz="2800" baseline="30000" dirty="0" smtClean="0"/>
              <a:t>20</a:t>
            </a:r>
            <a:r>
              <a:rPr lang="ru-RU" sz="2800" dirty="0" smtClean="0"/>
              <a:t>)</a:t>
            </a:r>
            <a:r>
              <a:rPr lang="en-US" sz="2800" dirty="0" smtClean="0"/>
              <a:t> =1/(</a:t>
            </a:r>
            <a:r>
              <a:rPr lang="ru-RU" sz="2800" dirty="0" smtClean="0"/>
              <a:t>2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·(2</a:t>
            </a:r>
            <a:r>
              <a:rPr lang="en-US" sz="2800" baseline="30000" dirty="0" smtClean="0"/>
              <a:t>10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≈1/(16·(10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≈1/10</a:t>
            </a:r>
            <a:r>
              <a:rPr lang="en-US" sz="2800" baseline="30000" dirty="0" smtClean="0"/>
              <a:t>7</a:t>
            </a:r>
            <a:r>
              <a:rPr lang="en-US" sz="2800" dirty="0" smtClean="0"/>
              <a:t>.</a:t>
            </a:r>
            <a:endParaRPr lang="ru-RU" sz="2800" dirty="0" smtClean="0"/>
          </a:p>
          <a:p>
            <a:pPr lvl="0">
              <a:spcBef>
                <a:spcPct val="20000"/>
              </a:spcBef>
            </a:pPr>
            <a:r>
              <a:rPr lang="ru-RU" sz="2800" dirty="0" smtClean="0"/>
              <a:t>Т.е. </a:t>
            </a:r>
            <a:r>
              <a:rPr lang="en-US" sz="2800" dirty="0" smtClean="0"/>
              <a:t>SINGLE </a:t>
            </a:r>
            <a:r>
              <a:rPr lang="ru-RU" sz="2800" dirty="0" smtClean="0"/>
              <a:t>даёт </a:t>
            </a:r>
            <a:r>
              <a:rPr lang="ru-RU" sz="2800" b="1" i="1" dirty="0" smtClean="0"/>
              <a:t>не более 7 верных 10-ичных знаков.</a:t>
            </a:r>
            <a:endParaRPr kumimoji="0" lang="ru-RU" sz="2800" b="1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0" y="1340768"/>
            <a:ext cx="9144000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 1: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Какова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точность представления для типа 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</a:t>
            </a:r>
            <a:r>
              <a:rPr lang="en-US" sz="2800" baseline="0" dirty="0" smtClean="0"/>
              <a:t>?</a:t>
            </a:r>
            <a:endParaRPr kumimoji="0" lang="ru-RU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Точность представления чисел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928670"/>
            <a:ext cx="9144000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 2: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Каков примерный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диапазон значений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типа 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</a:t>
            </a:r>
            <a:r>
              <a:rPr lang="en-US" sz="2800" baseline="0" dirty="0" smtClean="0"/>
              <a:t>?</a:t>
            </a:r>
            <a:endParaRPr kumimoji="0" lang="ru-RU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0" y="2357430"/>
            <a:ext cx="9144000" cy="45005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spcBef>
                <a:spcPct val="20000"/>
              </a:spcBef>
            </a:pP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Решение:</a:t>
            </a:r>
            <a:r>
              <a:rPr lang="ru-RU" sz="2800" dirty="0" smtClean="0">
                <a:solidFill>
                  <a:srgbClr val="008000"/>
                </a:solidFill>
              </a:rPr>
              <a:t> </a:t>
            </a:r>
            <a:endParaRPr lang="en-US" sz="2800" dirty="0" smtClean="0">
              <a:solidFill>
                <a:srgbClr val="00800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ru-RU" sz="2800" dirty="0" smtClean="0"/>
              <a:t>для </a:t>
            </a:r>
            <a:r>
              <a:rPr lang="en-US" sz="2800" dirty="0" smtClean="0"/>
              <a:t>SINGLE </a:t>
            </a:r>
            <a:r>
              <a:rPr lang="ru-RU" sz="2800" b="1" dirty="0" smtClean="0"/>
              <a:t>наибольшее число </a:t>
            </a:r>
            <a:r>
              <a:rPr lang="ru-RU" sz="2800" dirty="0" smtClean="0"/>
              <a:t>= 1*2</a:t>
            </a:r>
            <a:r>
              <a:rPr lang="ru-RU" sz="2800" baseline="30000" dirty="0" smtClean="0"/>
              <a:t>1+255-128</a:t>
            </a:r>
            <a:r>
              <a:rPr lang="ru-RU" sz="2800" dirty="0" smtClean="0"/>
              <a:t> = 2</a:t>
            </a:r>
            <a:r>
              <a:rPr lang="ru-RU" sz="2800" baseline="30000" dirty="0" smtClean="0"/>
              <a:t>128</a:t>
            </a:r>
            <a:r>
              <a:rPr lang="ru-RU" sz="2800" dirty="0" smtClean="0"/>
              <a:t> = 2</a:t>
            </a:r>
            <a:r>
              <a:rPr lang="ru-RU" sz="2800" baseline="30000" dirty="0" smtClean="0"/>
              <a:t>120</a:t>
            </a:r>
            <a:r>
              <a:rPr lang="ru-RU" sz="2800" dirty="0" smtClean="0"/>
              <a:t>*2</a:t>
            </a:r>
            <a:r>
              <a:rPr lang="ru-RU" sz="2800" baseline="30000" dirty="0" smtClean="0"/>
              <a:t>8</a:t>
            </a:r>
            <a:r>
              <a:rPr lang="en-US" sz="2800" dirty="0" smtClean="0"/>
              <a:t>  ≈ </a:t>
            </a:r>
            <a:r>
              <a:rPr lang="ru-RU" sz="2800" dirty="0" smtClean="0"/>
              <a:t>2.5*10</a:t>
            </a:r>
            <a:r>
              <a:rPr lang="ru-RU" sz="2800" baseline="30000" dirty="0" smtClean="0"/>
              <a:t>36</a:t>
            </a:r>
            <a:r>
              <a:rPr lang="ru-RU" sz="2800" dirty="0" smtClean="0"/>
              <a:t>*10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 = 2.5*10</a:t>
            </a:r>
            <a:r>
              <a:rPr lang="ru-RU" sz="2800" baseline="30000" dirty="0" smtClean="0"/>
              <a:t>38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	</a:t>
            </a:r>
            <a:r>
              <a:rPr lang="en-US" sz="2800" dirty="0" smtClean="0"/>
              <a:t>(</a:t>
            </a:r>
            <a:r>
              <a:rPr lang="ru-RU" sz="2800" dirty="0" smtClean="0"/>
              <a:t>точное значение </a:t>
            </a:r>
            <a:r>
              <a:rPr lang="en-US" sz="2800" dirty="0" smtClean="0"/>
              <a:t>3,40282347*10</a:t>
            </a:r>
            <a:r>
              <a:rPr lang="en-US" sz="2800" baseline="30000" dirty="0" smtClean="0"/>
              <a:t>38</a:t>
            </a:r>
            <a:r>
              <a:rPr lang="en-US" sz="2800" dirty="0" smtClean="0"/>
              <a:t>)</a:t>
            </a:r>
          </a:p>
          <a:p>
            <a:pPr lvl="0">
              <a:spcBef>
                <a:spcPct val="20000"/>
              </a:spcBef>
            </a:pPr>
            <a:r>
              <a:rPr lang="ru-RU" sz="2800" b="1" dirty="0" smtClean="0"/>
              <a:t>Наименьшее число</a:t>
            </a:r>
            <a:r>
              <a:rPr lang="ru-RU" sz="2800" dirty="0" smtClean="0"/>
              <a:t>: нормализованное 10</a:t>
            </a:r>
            <a:r>
              <a:rPr lang="ru-RU" sz="2800" baseline="30000" dirty="0" smtClean="0"/>
              <a:t>-38</a:t>
            </a:r>
            <a:r>
              <a:rPr lang="ru-RU" sz="2800" dirty="0" smtClean="0"/>
              <a:t>, </a:t>
            </a:r>
            <a:endParaRPr lang="en-US" sz="2800" dirty="0" smtClean="0"/>
          </a:p>
          <a:p>
            <a:pPr lvl="0">
              <a:spcBef>
                <a:spcPct val="20000"/>
              </a:spcBef>
            </a:pPr>
            <a:r>
              <a:rPr lang="ru-RU" sz="2800" dirty="0" smtClean="0"/>
              <a:t>плюс ненормализованные маленькие дают уменьшение ещё на 2</a:t>
            </a:r>
            <a:r>
              <a:rPr lang="ru-RU" sz="2800" baseline="30000" dirty="0" smtClean="0"/>
              <a:t>-23</a:t>
            </a:r>
            <a:r>
              <a:rPr lang="ru-RU" sz="2800" dirty="0" smtClean="0"/>
              <a:t> = 10</a:t>
            </a:r>
            <a:r>
              <a:rPr lang="ru-RU" sz="2800" baseline="30000" dirty="0" smtClean="0"/>
              <a:t>-7</a:t>
            </a:r>
            <a:r>
              <a:rPr lang="ru-RU" sz="2800" dirty="0" smtClean="0"/>
              <a:t>. </a:t>
            </a:r>
            <a:endParaRPr lang="en-US" sz="2800" dirty="0" smtClean="0"/>
          </a:p>
          <a:p>
            <a:pPr lvl="0">
              <a:spcBef>
                <a:spcPct val="20000"/>
              </a:spcBef>
            </a:pPr>
            <a:r>
              <a:rPr lang="ru-RU" sz="2800" dirty="0" smtClean="0"/>
              <a:t>Всего 10</a:t>
            </a:r>
            <a:r>
              <a:rPr lang="ru-RU" sz="2800" baseline="30000" dirty="0" smtClean="0"/>
              <a:t>-45</a:t>
            </a:r>
          </a:p>
          <a:p>
            <a:pPr lvl="0">
              <a:spcBef>
                <a:spcPct val="20000"/>
              </a:spcBef>
            </a:pPr>
            <a:r>
              <a:rPr lang="ru-RU" sz="2800" dirty="0" smtClean="0"/>
              <a:t>	</a:t>
            </a:r>
            <a:r>
              <a:rPr lang="en-US" sz="2800" dirty="0" smtClean="0"/>
              <a:t>(</a:t>
            </a:r>
            <a:r>
              <a:rPr lang="ru-RU" sz="2800" dirty="0" smtClean="0"/>
              <a:t>точное значение </a:t>
            </a:r>
            <a:r>
              <a:rPr lang="en-US" sz="2800" dirty="0" smtClean="0"/>
              <a:t>1,40129846</a:t>
            </a:r>
            <a:r>
              <a:rPr lang="ru-RU" sz="2800" dirty="0" smtClean="0"/>
              <a:t>*10</a:t>
            </a:r>
            <a:r>
              <a:rPr lang="en-US" sz="2800" baseline="30000" dirty="0" smtClean="0"/>
              <a:t>-45</a:t>
            </a:r>
            <a:r>
              <a:rPr lang="ru-RU" sz="2800" dirty="0" smtClean="0"/>
              <a:t>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kumimoji="0" lang="ru-RU" sz="28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Непреложные истины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1857364"/>
            <a:ext cx="9144000" cy="5000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spcBef>
                <a:spcPct val="20000"/>
              </a:spcBef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Представление числа  0: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0" y="1000108"/>
            <a:ext cx="9144000" cy="7143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+0 ≠ -0</a:t>
            </a:r>
            <a:endParaRPr kumimoji="0" lang="ru-RU" sz="4400" b="0" u="none" strike="noStrike" kern="120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1948" y="2571744"/>
          <a:ext cx="885831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ight Brace 11"/>
          <p:cNvSpPr/>
          <p:nvPr/>
        </p:nvSpPr>
        <p:spPr>
          <a:xfrm rot="5400000" flipV="1">
            <a:off x="1250675" y="2107397"/>
            <a:ext cx="214314" cy="2000264"/>
          </a:xfrm>
          <a:prstGeom prst="rightBrac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ight Brace 12"/>
          <p:cNvSpPr/>
          <p:nvPr/>
        </p:nvSpPr>
        <p:spPr>
          <a:xfrm rot="5400000" flipV="1">
            <a:off x="5608393" y="-107181"/>
            <a:ext cx="214314" cy="6429420"/>
          </a:xfrm>
          <a:prstGeom prst="rightBrac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58294" y="321468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“</a:t>
            </a:r>
            <a:r>
              <a:rPr lang="ru-RU" i="1" dirty="0" smtClean="0">
                <a:solidFill>
                  <a:srgbClr val="008000"/>
                </a:solidFill>
              </a:rPr>
              <a:t>Мантисса</a:t>
            </a:r>
            <a:r>
              <a:rPr lang="en-US" i="1" dirty="0" smtClean="0">
                <a:solidFill>
                  <a:srgbClr val="008000"/>
                </a:solidFill>
              </a:rPr>
              <a:t>” M</a:t>
            </a:r>
            <a:r>
              <a:rPr lang="ru-RU" i="1" dirty="0" smtClean="0">
                <a:solidFill>
                  <a:srgbClr val="008000"/>
                </a:solidFill>
              </a:rPr>
              <a:t>, </a:t>
            </a:r>
            <a:r>
              <a:rPr lang="en-US" i="1" dirty="0" smtClean="0">
                <a:solidFill>
                  <a:srgbClr val="008000"/>
                </a:solidFill>
              </a:rPr>
              <a:t>m </a:t>
            </a:r>
            <a:r>
              <a:rPr lang="ru-RU" i="1" dirty="0" smtClean="0">
                <a:solidFill>
                  <a:srgbClr val="008000"/>
                </a:solidFill>
              </a:rPr>
              <a:t>бит</a:t>
            </a:r>
            <a:endParaRPr lang="ru-RU" i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6262" y="3214686"/>
            <a:ext cx="241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00CC"/>
                </a:solidFill>
              </a:rPr>
              <a:t>Показатель </a:t>
            </a:r>
            <a:r>
              <a:rPr lang="en-US" i="1" dirty="0" smtClean="0">
                <a:solidFill>
                  <a:srgbClr val="0000CC"/>
                </a:solidFill>
              </a:rPr>
              <a:t>Q</a:t>
            </a:r>
            <a:r>
              <a:rPr lang="ru-RU" i="1" dirty="0" smtClean="0">
                <a:solidFill>
                  <a:srgbClr val="0000CC"/>
                </a:solidFill>
              </a:rPr>
              <a:t>, </a:t>
            </a:r>
            <a:r>
              <a:rPr lang="en-US" i="1" dirty="0" smtClean="0">
                <a:solidFill>
                  <a:srgbClr val="0000CC"/>
                </a:solidFill>
              </a:rPr>
              <a:t>q </a:t>
            </a:r>
            <a:r>
              <a:rPr lang="ru-RU" i="1" dirty="0" smtClean="0">
                <a:solidFill>
                  <a:srgbClr val="0000CC"/>
                </a:solidFill>
              </a:rPr>
              <a:t>бит</a:t>
            </a:r>
            <a:endParaRPr lang="ru-RU" i="1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57187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Знак числа</a:t>
            </a:r>
            <a:r>
              <a:rPr lang="en-US" i="1" dirty="0" smtClean="0">
                <a:solidFill>
                  <a:srgbClr val="C00000"/>
                </a:solidFill>
              </a:rPr>
              <a:t>, s</a:t>
            </a:r>
            <a:endParaRPr lang="ru-RU" i="1" dirty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-105853" y="3321843"/>
            <a:ext cx="642148" cy="794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644508" y="2357430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358756" y="2357430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2338568"/>
            <a:ext cx="428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</a:t>
            </a:r>
            <a:r>
              <a:rPr lang="ru-RU" sz="1200" dirty="0" smtClean="0"/>
              <a:t>-1</a:t>
            </a:r>
            <a:endParaRPr lang="ru-RU" sz="1200" dirty="0"/>
          </a:p>
        </p:txBody>
      </p:sp>
      <p:sp>
        <p:nvSpPr>
          <p:cNvPr id="22" name="Content Placeholder 4"/>
          <p:cNvSpPr txBox="1">
            <a:spLocks/>
          </p:cNvSpPr>
          <p:nvPr/>
        </p:nvSpPr>
        <p:spPr>
          <a:xfrm>
            <a:off x="0" y="4286256"/>
            <a:ext cx="9144000" cy="5000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spcBef>
                <a:spcPct val="20000"/>
              </a:spcBef>
            </a:pP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Представление числа  -0: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1948" y="5000636"/>
          <a:ext cx="885831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" name="Right Brace 23"/>
          <p:cNvSpPr/>
          <p:nvPr/>
        </p:nvSpPr>
        <p:spPr>
          <a:xfrm rot="5400000" flipV="1">
            <a:off x="1250675" y="4536289"/>
            <a:ext cx="214314" cy="2000264"/>
          </a:xfrm>
          <a:prstGeom prst="rightBrac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Right Brace 24"/>
          <p:cNvSpPr/>
          <p:nvPr/>
        </p:nvSpPr>
        <p:spPr>
          <a:xfrm rot="5400000" flipV="1">
            <a:off x="5608393" y="2321711"/>
            <a:ext cx="214314" cy="6429420"/>
          </a:xfrm>
          <a:prstGeom prst="rightBrac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858294" y="564357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“</a:t>
            </a:r>
            <a:r>
              <a:rPr lang="ru-RU" i="1" dirty="0" smtClean="0">
                <a:solidFill>
                  <a:srgbClr val="008000"/>
                </a:solidFill>
              </a:rPr>
              <a:t>Мантисса</a:t>
            </a:r>
            <a:r>
              <a:rPr lang="en-US" i="1" dirty="0" smtClean="0">
                <a:solidFill>
                  <a:srgbClr val="008000"/>
                </a:solidFill>
              </a:rPr>
              <a:t>” M</a:t>
            </a:r>
            <a:r>
              <a:rPr lang="ru-RU" i="1" dirty="0" smtClean="0">
                <a:solidFill>
                  <a:srgbClr val="008000"/>
                </a:solidFill>
              </a:rPr>
              <a:t>, </a:t>
            </a:r>
            <a:r>
              <a:rPr lang="en-US" i="1" dirty="0" smtClean="0">
                <a:solidFill>
                  <a:srgbClr val="008000"/>
                </a:solidFill>
              </a:rPr>
              <a:t>m </a:t>
            </a:r>
            <a:r>
              <a:rPr lang="ru-RU" i="1" dirty="0" smtClean="0">
                <a:solidFill>
                  <a:srgbClr val="008000"/>
                </a:solidFill>
              </a:rPr>
              <a:t>бит</a:t>
            </a:r>
            <a:endParaRPr lang="ru-RU" i="1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6262" y="5643578"/>
            <a:ext cx="241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00CC"/>
                </a:solidFill>
              </a:rPr>
              <a:t>Показатель </a:t>
            </a:r>
            <a:r>
              <a:rPr lang="en-US" i="1" dirty="0" smtClean="0">
                <a:solidFill>
                  <a:srgbClr val="0000CC"/>
                </a:solidFill>
              </a:rPr>
              <a:t>Q</a:t>
            </a:r>
            <a:r>
              <a:rPr lang="ru-RU" i="1" dirty="0" smtClean="0">
                <a:solidFill>
                  <a:srgbClr val="0000CC"/>
                </a:solidFill>
              </a:rPr>
              <a:t>, </a:t>
            </a:r>
            <a:r>
              <a:rPr lang="en-US" i="1" dirty="0" smtClean="0">
                <a:solidFill>
                  <a:srgbClr val="0000CC"/>
                </a:solidFill>
              </a:rPr>
              <a:t>q </a:t>
            </a:r>
            <a:r>
              <a:rPr lang="ru-RU" i="1" dirty="0" smtClean="0">
                <a:solidFill>
                  <a:srgbClr val="0000CC"/>
                </a:solidFill>
              </a:rPr>
              <a:t>бит</a:t>
            </a:r>
            <a:endParaRPr lang="ru-RU" i="1" dirty="0">
              <a:solidFill>
                <a:srgbClr val="0000C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600076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Знак числа</a:t>
            </a:r>
            <a:r>
              <a:rPr lang="en-US" i="1" dirty="0" smtClean="0">
                <a:solidFill>
                  <a:srgbClr val="C00000"/>
                </a:solidFill>
              </a:rPr>
              <a:t>, s</a:t>
            </a:r>
            <a:endParaRPr lang="ru-RU" i="1" dirty="0">
              <a:solidFill>
                <a:srgbClr val="C0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-105853" y="5750735"/>
            <a:ext cx="642148" cy="794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644508" y="4786322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358756" y="4786322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4767460"/>
            <a:ext cx="428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</a:t>
            </a:r>
            <a:r>
              <a:rPr lang="ru-RU" sz="1200" dirty="0" smtClean="0"/>
              <a:t>-1</a:t>
            </a:r>
            <a:endParaRPr lang="ru-RU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Непреложные истины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1628800"/>
            <a:ext cx="9144000" cy="21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400" dirty="0" smtClean="0"/>
              <a:t>Ограничение точности</a:t>
            </a:r>
            <a:r>
              <a:rPr lang="en-US" sz="2400" dirty="0" smtClean="0"/>
              <a:t>, </a:t>
            </a:r>
            <a:r>
              <a:rPr lang="ru-RU" sz="2400" dirty="0" smtClean="0"/>
              <a:t>из-за ограниченной мантиссы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:</a:t>
            </a:r>
          </a:p>
          <a:p>
            <a:pPr lvl="0">
              <a:spcBef>
                <a:spcPct val="20000"/>
              </a:spcBef>
            </a:pPr>
            <a:r>
              <a:rPr lang="ru-RU" sz="2400" dirty="0" smtClean="0"/>
              <a:t>Для типа </a:t>
            </a:r>
            <a:r>
              <a:rPr lang="en-US" sz="2400" dirty="0" smtClean="0"/>
              <a:t>SINGLE </a:t>
            </a:r>
            <a:r>
              <a:rPr lang="ru-RU" sz="2400" dirty="0" smtClean="0"/>
              <a:t>длина мантиссы 24 бита.</a:t>
            </a:r>
            <a:endParaRPr lang="en-US" sz="2400" dirty="0" smtClean="0"/>
          </a:p>
          <a:p>
            <a:pPr lvl="0">
              <a:spcBef>
                <a:spcPct val="20000"/>
              </a:spcBef>
            </a:pPr>
            <a:r>
              <a:rPr lang="ru-RU" sz="2400" dirty="0" smtClean="0"/>
              <a:t>Если </a:t>
            </a:r>
            <a:r>
              <a:rPr lang="en-US" sz="2400" dirty="0" smtClean="0"/>
              <a:t>B&lt;A/2</a:t>
            </a:r>
            <a:r>
              <a:rPr lang="en-US" sz="2400" baseline="30000" dirty="0" smtClean="0"/>
              <a:t>24</a:t>
            </a:r>
            <a:r>
              <a:rPr lang="en-US" sz="2400" dirty="0" smtClean="0"/>
              <a:t>,</a:t>
            </a:r>
            <a:r>
              <a:rPr lang="ru-RU" sz="2400" dirty="0" smtClean="0"/>
              <a:t> то после приведения порядков получим, что число </a:t>
            </a:r>
            <a:r>
              <a:rPr lang="en-US" sz="2400" dirty="0" smtClean="0"/>
              <a:t>B </a:t>
            </a:r>
            <a:r>
              <a:rPr lang="ru-RU" sz="2400" dirty="0" smtClean="0"/>
              <a:t>выходит за пределы точности числа </a:t>
            </a:r>
            <a:r>
              <a:rPr lang="en-US" sz="2400" dirty="0" smtClean="0"/>
              <a:t>A. </a:t>
            </a:r>
            <a:r>
              <a:rPr lang="ru-RU" sz="2400" dirty="0" smtClean="0"/>
              <a:t>При нормализации результата изменёные разряды будут утеряны.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0" y="1000108"/>
            <a:ext cx="9144000" cy="7143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ru-RU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ru-RU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A</a:t>
            </a:r>
            <a:endParaRPr kumimoji="0" lang="ru-RU" sz="4400" b="0" u="none" strike="noStrike" kern="120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1406" y="5593160"/>
            <a:ext cx="178595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42844" y="4084621"/>
            <a:ext cx="3214710" cy="1938992"/>
            <a:chOff x="1928794" y="4919008"/>
            <a:chExt cx="3214710" cy="1938992"/>
          </a:xfrm>
        </p:grpSpPr>
        <p:sp>
          <p:nvSpPr>
            <p:cNvPr id="33" name="TextBox 32"/>
            <p:cNvSpPr txBox="1"/>
            <p:nvPr/>
          </p:nvSpPr>
          <p:spPr>
            <a:xfrm>
              <a:off x="1928794" y="4919008"/>
              <a:ext cx="321471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1</a:t>
              </a:r>
              <a:r>
                <a:rPr lang="en-US" sz="2400" dirty="0" smtClean="0"/>
                <a:t>.345*10</a:t>
              </a:r>
              <a:r>
                <a:rPr lang="en-US" sz="2400" baseline="30000" dirty="0" smtClean="0"/>
                <a:t>1</a:t>
              </a:r>
              <a:r>
                <a:rPr lang="en-US" sz="2400" dirty="0" smtClean="0"/>
                <a:t> + 9.046*10</a:t>
              </a:r>
              <a:r>
                <a:rPr lang="en-US" sz="2400" baseline="30000" dirty="0" smtClean="0"/>
                <a:t>-4</a:t>
              </a:r>
            </a:p>
            <a:p>
              <a:r>
                <a:rPr lang="en-US" sz="2400" dirty="0" smtClean="0"/>
                <a:t>  13.45</a:t>
              </a:r>
            </a:p>
            <a:p>
              <a:r>
                <a:rPr lang="en-US" sz="2400" dirty="0" smtClean="0"/>
                <a:t>+00.0009046</a:t>
              </a:r>
            </a:p>
            <a:p>
              <a:r>
                <a:rPr lang="en-US" sz="2400" dirty="0" smtClean="0"/>
                <a:t>  13.4509046</a:t>
              </a:r>
            </a:p>
            <a:p>
              <a:r>
                <a:rPr lang="en-US" sz="2400" dirty="0" smtClean="0"/>
                <a:t>  13.45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5400000">
              <a:off x="2072476" y="6071400"/>
              <a:ext cx="1571612" cy="1588"/>
            </a:xfrm>
            <a:prstGeom prst="line">
              <a:avLst/>
            </a:prstGeom>
            <a:ln w="31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/>
          <p:nvPr/>
        </p:nvCxnSpPr>
        <p:spPr>
          <a:xfrm>
            <a:off x="71406" y="5950350"/>
            <a:ext cx="1857388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635896" y="4084621"/>
                <a:ext cx="5400600" cy="2628027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Машинное </a:t>
                </a:r>
                <a:r>
                  <a:rPr lang="en-US" sz="2800" b="1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b="1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mbol" panose="05050102010706020507" pitchFamily="18" charset="2"/>
                  </a:rPr>
                  <a:t>e</a:t>
                </a:r>
                <a:r>
                  <a:rPr lang="en-US" sz="2800" dirty="0" smtClean="0"/>
                  <a:t>  (</a:t>
                </a:r>
                <a:r>
                  <a:rPr lang="ru-RU" sz="2800" dirty="0" smtClean="0"/>
                  <a:t>эпсилон</a:t>
                </a:r>
                <a:r>
                  <a:rPr lang="en-US" sz="2800" dirty="0" smtClean="0"/>
                  <a:t>):</a:t>
                </a:r>
                <a:endParaRPr lang="ru-RU" sz="2800" dirty="0" smtClean="0"/>
              </a:p>
              <a:p>
                <a:r>
                  <a:rPr lang="ru-RU" sz="2800" dirty="0" smtClean="0"/>
                  <a:t>Наименьшее число, прибавление которого к 1 </a:t>
                </a:r>
                <a:r>
                  <a:rPr lang="ru-RU" sz="2800" smtClean="0"/>
                  <a:t>даёт </a:t>
                </a:r>
                <a:r>
                  <a:rPr lang="ru-RU" sz="2800" smtClean="0"/>
                  <a:t>сумму </a:t>
                </a:r>
                <a:r>
                  <a:rPr lang="ru-RU" sz="2800" dirty="0" smtClean="0"/>
                  <a:t>≠1:</a:t>
                </a:r>
                <a:endParaRPr lang="en-US" sz="2800" dirty="0" smtClean="0"/>
              </a:p>
              <a:p>
                <a:pPr/>
                <a:r>
                  <a:rPr lang="ru-RU" sz="2800" dirty="0" smtClean="0"/>
                  <a:t/>
                </a:r>
                <a:br>
                  <a:rPr lang="ru-RU" sz="28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80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/>
                                </a:rPr>
                                <m:t>&gt;1                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∀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:1+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=1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084621"/>
                <a:ext cx="5400600" cy="2628027"/>
              </a:xfrm>
              <a:prstGeom prst="rect">
                <a:avLst/>
              </a:prstGeom>
              <a:blipFill rotWithShape="1">
                <a:blip r:embed="rId2"/>
                <a:stretch>
                  <a:fillRect l="-2252" t="-2771" r="-1689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1406" y="3705871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Непреложные истины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1857364"/>
            <a:ext cx="9144000" cy="1211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400" dirty="0" smtClean="0"/>
              <a:t>Показатель имеет ограниченный диапазон значений. Если произведение/частное чисел меньше наименьшего числа, то результат операции будет представлен как 0.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0" y="1000108"/>
            <a:ext cx="9144000" cy="7143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en-US" sz="4400" b="1" dirty="0" smtClean="0">
                <a:solidFill>
                  <a:srgbClr val="0000CC"/>
                </a:solidFill>
              </a:rPr>
              <a:t>*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ru-RU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0</a:t>
            </a:r>
            <a:endParaRPr kumimoji="0" lang="ru-RU" sz="4400" b="0" u="none" strike="noStrike" kern="120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4221088"/>
            <a:ext cx="914400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400" dirty="0" smtClean="0"/>
              <a:t>Наименьшее представимое в </a:t>
            </a:r>
            <a:r>
              <a:rPr lang="en-US" sz="2400" dirty="0" smtClean="0"/>
              <a:t>SINGLE </a:t>
            </a:r>
            <a:r>
              <a:rPr lang="ru-RU" sz="2400" dirty="0" smtClean="0"/>
              <a:t>равно 10</a:t>
            </a:r>
            <a:r>
              <a:rPr lang="ru-RU" sz="2400" baseline="30000" dirty="0" smtClean="0"/>
              <a:t>-45</a:t>
            </a:r>
            <a:r>
              <a:rPr lang="ru-RU" sz="2400" dirty="0" smtClean="0"/>
              <a:t>, поэтому результат будет равен 0.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0" y="3356992"/>
            <a:ext cx="9144000" cy="50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tabLst>
                <a:tab pos="539750" algn="l"/>
              </a:tabLst>
            </a:pPr>
            <a:r>
              <a:rPr lang="ru-RU" sz="2800" dirty="0" smtClean="0"/>
              <a:t>	10</a:t>
            </a:r>
            <a:r>
              <a:rPr lang="ru-RU" sz="2800" baseline="30000" dirty="0" smtClean="0"/>
              <a:t>-25 </a:t>
            </a:r>
            <a:r>
              <a:rPr lang="ru-RU" sz="2800" dirty="0" smtClean="0"/>
              <a:t>· 10</a:t>
            </a:r>
            <a:r>
              <a:rPr lang="ru-RU" sz="2800" baseline="30000" dirty="0" smtClean="0"/>
              <a:t>-25</a:t>
            </a:r>
            <a:r>
              <a:rPr lang="ru-RU" sz="2800" dirty="0" smtClean="0"/>
              <a:t> = 10</a:t>
            </a:r>
            <a:r>
              <a:rPr lang="ru-RU" sz="2800" baseline="30000" dirty="0" smtClean="0"/>
              <a:t>-50</a:t>
            </a:r>
            <a:r>
              <a:rPr lang="ru-RU" sz="2800" dirty="0" smtClean="0"/>
              <a:t>   </a:t>
            </a:r>
            <a:r>
              <a:rPr lang="en-US" sz="2800" dirty="0" smtClean="0"/>
              <a:t>&lt; 1.4·10</a:t>
            </a:r>
            <a:r>
              <a:rPr lang="en-US" sz="2800" baseline="30000" dirty="0" smtClean="0"/>
              <a:t>-45</a:t>
            </a:r>
            <a:r>
              <a:rPr lang="en-US" sz="2800" dirty="0" smtClean="0"/>
              <a:t>   </a:t>
            </a:r>
            <a:r>
              <a:rPr lang="en-US" sz="2400" dirty="0" smtClean="0"/>
              <a:t>(</a:t>
            </a:r>
            <a:r>
              <a:rPr lang="ru-RU" sz="2400" dirty="0" smtClean="0"/>
              <a:t>мин.значение </a:t>
            </a:r>
            <a:r>
              <a:rPr lang="en-US" sz="2400" dirty="0" smtClean="0"/>
              <a:t>float/single)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800" dirty="0" smtClean="0"/>
              <a:t>Веществ.числа, которые столь малы, что не могут быть представлены в вещественном типе данных, называют </a:t>
            </a:r>
            <a:r>
              <a:rPr lang="ru-RU" sz="2800" b="1" dirty="0" smtClean="0">
                <a:solidFill>
                  <a:srgbClr val="0070C0"/>
                </a:solidFill>
              </a:rPr>
              <a:t>машинным нулём</a:t>
            </a:r>
            <a:r>
              <a:rPr lang="ru-RU" sz="2800" dirty="0" smtClean="0"/>
              <a:t>.    Для компьютера все они равны 0.</a:t>
            </a:r>
            <a:endParaRPr kumimoji="0" lang="ru-RU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Непреложные истины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2214554"/>
            <a:ext cx="9144000" cy="17145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1524000" lvl="0" indent="-1524000">
              <a:spcBef>
                <a:spcPct val="20000"/>
              </a:spcBef>
            </a:pPr>
            <a:r>
              <a:rPr lang="en-US" sz="2800" dirty="0" smtClean="0"/>
              <a:t>INTEGER – 32 </a:t>
            </a:r>
            <a:r>
              <a:rPr lang="ru-RU" sz="2800" dirty="0" smtClean="0"/>
              <a:t>бита, каждая комбинация битов – новое значение</a:t>
            </a:r>
          </a:p>
          <a:p>
            <a:pPr lvl="0">
              <a:spcBef>
                <a:spcPct val="20000"/>
              </a:spcBef>
            </a:pPr>
            <a:r>
              <a:rPr lang="en-US" sz="2800" dirty="0" smtClean="0"/>
              <a:t>SINGLE – 32 </a:t>
            </a:r>
            <a:r>
              <a:rPr lang="ru-RU" sz="2800" dirty="0" smtClean="0"/>
              <a:t>бита, но есть 16 млн. не-чисел, +0 и-0, </a:t>
            </a:r>
            <a:br>
              <a:rPr lang="ru-RU" sz="2800" dirty="0" smtClean="0"/>
            </a:br>
            <a:r>
              <a:rPr lang="ru-RU" sz="2800" dirty="0" smtClean="0"/>
              <a:t>		</a:t>
            </a:r>
            <a:r>
              <a:rPr lang="en-US" sz="2800" dirty="0" smtClean="0"/>
              <a:t>+INF </a:t>
            </a:r>
            <a:r>
              <a:rPr lang="ru-RU" sz="2800" dirty="0" smtClean="0"/>
              <a:t>и </a:t>
            </a:r>
            <a:r>
              <a:rPr lang="en-US" sz="2800" dirty="0" smtClean="0"/>
              <a:t>-INF</a:t>
            </a:r>
            <a:r>
              <a:rPr lang="ru-RU" sz="2800" dirty="0" smtClean="0"/>
              <a:t>  </a:t>
            </a:r>
            <a:endParaRPr kumimoji="0" lang="ru-RU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0" y="785794"/>
            <a:ext cx="9144000" cy="15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4400" b="1" dirty="0" smtClean="0">
                <a:solidFill>
                  <a:srgbClr val="0000CC"/>
                </a:solidFill>
              </a:rPr>
              <a:t>Целых чисел больше, чем вещественных</a:t>
            </a:r>
            <a:endParaRPr kumimoji="0" lang="ru-RU" sz="4400" b="0" u="none" strike="noStrike" kern="120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0" y="4214818"/>
            <a:ext cx="9144000" cy="13573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4400" b="1" dirty="0" smtClean="0">
                <a:solidFill>
                  <a:srgbClr val="0000CC"/>
                </a:solidFill>
              </a:rPr>
              <a:t>Иррациональные числа </a:t>
            </a:r>
            <a:br>
              <a:rPr lang="ru-RU" sz="4400" b="1" dirty="0" smtClean="0">
                <a:solidFill>
                  <a:srgbClr val="0000CC"/>
                </a:solidFill>
              </a:rPr>
            </a:br>
            <a:r>
              <a:rPr lang="ru-RU" sz="4400" b="1" i="1" dirty="0" smtClean="0">
                <a:solidFill>
                  <a:srgbClr val="0000CC"/>
                </a:solidFill>
              </a:rPr>
              <a:t>вообще не существуют</a:t>
            </a:r>
            <a:r>
              <a:rPr lang="ru-RU" sz="4400" b="1" dirty="0" smtClean="0">
                <a:solidFill>
                  <a:srgbClr val="0000CC"/>
                </a:solidFill>
              </a:rPr>
              <a:t>!</a:t>
            </a:r>
            <a:endParaRPr kumimoji="0" lang="ru-RU" sz="4400" b="0" u="none" strike="noStrike" kern="120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0" y="5572140"/>
            <a:ext cx="9144000" cy="1285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524000" lvl="0" indent="-1524000">
              <a:spcBef>
                <a:spcPct val="20000"/>
              </a:spcBef>
            </a:pPr>
            <a:r>
              <a:rPr lang="ru-RU" sz="2800" dirty="0" smtClean="0"/>
              <a:t>ВСЕ числа представлены КОНЕЧНЫМИ дробями!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 Даже </a:t>
            </a:r>
            <a:r>
              <a:rPr lang="en-US" sz="4000" b="1" dirty="0" smtClean="0">
                <a:latin typeface="Symbol" pitchFamily="18" charset="2"/>
              </a:rPr>
              <a:t>p</a:t>
            </a:r>
            <a:r>
              <a:rPr lang="en-US" sz="4000" dirty="0" smtClean="0"/>
              <a:t> …</a:t>
            </a:r>
            <a:endParaRPr kumimoji="0" lang="ru-RU" sz="4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Непреложные истины Компьютерной Орехметики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447288"/>
            <a:ext cx="9144000" cy="541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ru-RU" sz="3200" b="1" dirty="0" smtClean="0"/>
              <a:t>+0 ≠ -0</a:t>
            </a:r>
          </a:p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b="1" dirty="0" smtClean="0"/>
              <a:t>A+B = A</a:t>
            </a:r>
            <a:r>
              <a:rPr lang="ru-RU" sz="3200" dirty="0" smtClean="0"/>
              <a:t>	даже если </a:t>
            </a:r>
            <a:r>
              <a:rPr lang="en-US" sz="3200" dirty="0" smtClean="0"/>
              <a:t>A,B</a:t>
            </a:r>
            <a:r>
              <a:rPr lang="ru-RU" sz="3200" dirty="0" smtClean="0"/>
              <a:t> ≠ 0</a:t>
            </a:r>
            <a:endParaRPr lang="en-US" sz="3200" dirty="0" smtClean="0"/>
          </a:p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b="1" dirty="0" smtClean="0"/>
              <a:t>A+B+C ≠ C+B+A</a:t>
            </a:r>
            <a:endParaRPr lang="ru-RU" sz="3200" b="1" dirty="0" smtClean="0"/>
          </a:p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b="1" dirty="0" smtClean="0"/>
              <a:t>A·B = 0</a:t>
            </a:r>
            <a:r>
              <a:rPr lang="ru-RU" sz="3200" dirty="0" smtClean="0"/>
              <a:t>	</a:t>
            </a:r>
            <a:r>
              <a:rPr lang="en-US" sz="3200" dirty="0" smtClean="0"/>
              <a:t>	</a:t>
            </a:r>
            <a:r>
              <a:rPr lang="ru-RU" sz="3200" dirty="0" smtClean="0"/>
              <a:t>даже если </a:t>
            </a:r>
            <a:r>
              <a:rPr lang="en-US" sz="3200" dirty="0" smtClean="0"/>
              <a:t>A,B</a:t>
            </a:r>
            <a:r>
              <a:rPr lang="ru-RU" sz="3200" dirty="0" smtClean="0"/>
              <a:t> ≠ 0</a:t>
            </a:r>
            <a:endParaRPr lang="en-US" sz="3200" dirty="0" smtClean="0"/>
          </a:p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ru-RU" sz="3200" dirty="0" smtClean="0"/>
              <a:t>Бесконечность – это число!</a:t>
            </a:r>
          </a:p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ru-RU" sz="3200" dirty="0" smtClean="0"/>
              <a:t>Есть числа больше бесконечности!</a:t>
            </a:r>
          </a:p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ru-RU" sz="3200" dirty="0" smtClean="0"/>
              <a:t>Целых чисел больше, чем вещественных!</a:t>
            </a:r>
          </a:p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ru-RU" sz="3200" dirty="0" smtClean="0"/>
              <a:t>Иррациональные числа не существуют!</a:t>
            </a:r>
          </a:p>
          <a:p>
            <a:pPr marL="365125" indent="-365125">
              <a:lnSpc>
                <a:spcPct val="120000"/>
              </a:lnSpc>
              <a:buFont typeface="Arial" pitchFamily="34" charset="0"/>
              <a:buChar char="•"/>
            </a:pPr>
            <a:r>
              <a:rPr lang="ru-RU" sz="3200" dirty="0" smtClean="0"/>
              <a:t>Кто-то виноват! Надо что-то делать…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Предыдущий материал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857256"/>
          </a:xfrm>
        </p:spPr>
        <p:txBody>
          <a:bodyPr>
            <a:noAutofit/>
          </a:bodyPr>
          <a:lstStyle/>
          <a:p>
            <a:pPr marL="357188" indent="-357188">
              <a:spcBef>
                <a:spcPts val="0"/>
              </a:spcBef>
            </a:pPr>
            <a:r>
              <a:rPr lang="ru-RU" sz="2800" b="1" dirty="0" smtClean="0"/>
              <a:t>В компьютере используется </a:t>
            </a:r>
            <a:r>
              <a:rPr lang="ru-RU" sz="2800" b="1" dirty="0" smtClean="0">
                <a:solidFill>
                  <a:srgbClr val="0000FF"/>
                </a:solidFill>
              </a:rPr>
              <a:t>двоичное кодирование</a:t>
            </a:r>
          </a:p>
          <a:p>
            <a:pPr marL="400050" lvl="1">
              <a:spcBef>
                <a:spcPts val="0"/>
              </a:spcBef>
            </a:pPr>
            <a:r>
              <a:rPr lang="ru-RU" sz="2400" i="1" dirty="0" smtClean="0"/>
              <a:t>Вещественные числа представлены двоичными дробями</a:t>
            </a:r>
            <a:endParaRPr lang="ru-RU" sz="2800" b="1" dirty="0" smtClean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0" y="2000240"/>
            <a:ext cx="9144000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Числовые переменные имеют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фиксированный размер</a:t>
            </a:r>
          </a:p>
          <a:p>
            <a:pPr marL="400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Точно известно количество разрядов в записи числа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0" y="3071810"/>
            <a:ext cx="9144000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Прямой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K-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разрядный 2-ичный код:</a:t>
            </a:r>
          </a:p>
          <a:p>
            <a:pPr marL="400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кодирования знака отводится отдельный бит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0" y="4286256"/>
            <a:ext cx="9144000" cy="1357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Дополнительный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K-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разрядный 2-ичный код:</a:t>
            </a:r>
          </a:p>
          <a:p>
            <a:pPr marL="400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= (-X)   =&gt;   Y = 2</a:t>
            </a:r>
            <a:r>
              <a:rPr kumimoji="0" lang="en-US" sz="28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X</a:t>
            </a:r>
          </a:p>
          <a:p>
            <a:pPr marL="400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:=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not X) +1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Арифметика с насыщением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и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/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Арифметика с отбрасыванием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(старших разрядов)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Сразу мысль – а как народ?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42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solidFill>
                  <a:srgbClr val="0000FF"/>
                </a:solidFill>
              </a:rPr>
              <a:t>Числа с фиксированной запятой/точкой:</a:t>
            </a:r>
            <a:endParaRPr lang="en-US" sz="4800" b="1" dirty="0" smtClean="0">
              <a:solidFill>
                <a:srgbClr val="008000"/>
              </a:solidFill>
              <a:latin typeface="Book Antiqua" pitchFamily="18" charset="0"/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2107389" y="2178835"/>
            <a:ext cx="285752" cy="928694"/>
          </a:xfrm>
          <a:prstGeom prst="lef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Left Brace 11"/>
          <p:cNvSpPr/>
          <p:nvPr/>
        </p:nvSpPr>
        <p:spPr>
          <a:xfrm rot="16200000">
            <a:off x="4661297" y="767934"/>
            <a:ext cx="250033" cy="3714776"/>
          </a:xfrm>
          <a:prstGeom prst="leftBrac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285852" y="2857496"/>
            <a:ext cx="857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00CC"/>
                </a:solidFill>
              </a:rPr>
              <a:t>Целая часть числа</a:t>
            </a:r>
            <a:endParaRPr lang="ru-RU" i="1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29190" y="2857496"/>
            <a:ext cx="107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8000"/>
                </a:solidFill>
              </a:rPr>
              <a:t>Дробная часть числа</a:t>
            </a:r>
            <a:endParaRPr lang="ru-RU" i="1" dirty="0">
              <a:solidFill>
                <a:srgbClr val="008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43174" y="2786058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Десятичная запятая/точка</a:t>
            </a:r>
          </a:p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Двоичная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2467968" y="2718968"/>
            <a:ext cx="689228" cy="1074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4"/>
          <p:cNvSpPr txBox="1">
            <a:spLocks/>
          </p:cNvSpPr>
          <p:nvPr/>
        </p:nvSpPr>
        <p:spPr>
          <a:xfrm>
            <a:off x="1714480" y="1714488"/>
            <a:ext cx="4929222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103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.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023798001006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sp>
        <p:nvSpPr>
          <p:cNvPr id="27" name="Left Brace 26"/>
          <p:cNvSpPr/>
          <p:nvPr/>
        </p:nvSpPr>
        <p:spPr>
          <a:xfrm rot="5400000">
            <a:off x="1500166" y="2928934"/>
            <a:ext cx="285752" cy="2143140"/>
          </a:xfrm>
          <a:prstGeom prst="lef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Left Brace 27"/>
          <p:cNvSpPr/>
          <p:nvPr/>
        </p:nvSpPr>
        <p:spPr>
          <a:xfrm rot="5400000">
            <a:off x="5482833" y="1375158"/>
            <a:ext cx="250033" cy="5357850"/>
          </a:xfrm>
          <a:prstGeom prst="leftBrac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2396868" y="4078798"/>
            <a:ext cx="85725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4"/>
          <p:cNvSpPr txBox="1">
            <a:spLocks/>
          </p:cNvSpPr>
          <p:nvPr/>
        </p:nvSpPr>
        <p:spPr>
          <a:xfrm>
            <a:off x="500034" y="4000504"/>
            <a:ext cx="8643966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4800" b="1" dirty="0" smtClean="0">
                <a:solidFill>
                  <a:srgbClr val="0000CC"/>
                </a:solidFill>
                <a:latin typeface="Book Antiqua" pitchFamily="18" charset="0"/>
              </a:rPr>
              <a:t>1100111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.</a:t>
            </a:r>
            <a:r>
              <a:rPr lang="ru-RU" sz="4800" b="1" dirty="0" smtClean="0">
                <a:solidFill>
                  <a:srgbClr val="008000"/>
                </a:solidFill>
                <a:latin typeface="Book Antiqua" pitchFamily="18" charset="0"/>
              </a:rPr>
              <a:t>00111100111011000…</a:t>
            </a:r>
            <a:r>
              <a:rPr lang="ru-RU" sz="4800" b="1" baseline="-25000" dirty="0" smtClean="0">
                <a:solidFill>
                  <a:srgbClr val="008000"/>
                </a:solidFill>
                <a:latin typeface="Book Antiqua" pitchFamily="18" charset="0"/>
              </a:rPr>
              <a:t>2</a:t>
            </a:r>
            <a:endParaRPr kumimoji="0" lang="en-US" sz="4800" b="1" i="0" u="none" strike="noStrike" kern="1200" cap="none" spc="0" normalizeH="0" baseline="-2500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816352" y="3635884"/>
            <a:ext cx="1541334" cy="901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86050" y="3071810"/>
            <a:ext cx="1500198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504211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P-</a:t>
            </a:r>
            <a:r>
              <a:rPr lang="ru-RU" sz="2800" dirty="0" err="1" smtClean="0"/>
              <a:t>ичная</a:t>
            </a:r>
            <a:r>
              <a:rPr lang="ru-RU" sz="2800" dirty="0" smtClean="0"/>
              <a:t> запятая/точка отделяет целую часть числа от дробной части – </a:t>
            </a:r>
            <a:r>
              <a:rPr lang="ru-RU" sz="2800" i="1" u="sng" dirty="0" smtClean="0"/>
              <a:t>в любой </a:t>
            </a:r>
            <a:r>
              <a:rPr lang="en-US" sz="2800" i="1" u="sng" dirty="0" smtClean="0"/>
              <a:t>P-</a:t>
            </a:r>
            <a:r>
              <a:rPr lang="ru-RU" sz="2800" i="1" u="sng" dirty="0" err="1" smtClean="0"/>
              <a:t>ичной</a:t>
            </a:r>
            <a:r>
              <a:rPr lang="ru-RU" sz="2800" i="1" u="sng" dirty="0" smtClean="0"/>
              <a:t> системе счисления</a:t>
            </a:r>
            <a:r>
              <a:rPr lang="ru-RU" sz="2800" dirty="0" smtClean="0"/>
              <a:t>. Целая и дробная части переводятся в другую С.С. независимо друг от друга.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/>
      <p:bldP spid="16" grpId="0"/>
      <p:bldP spid="17" grpId="0"/>
      <p:bldP spid="24" grpId="0"/>
      <p:bldP spid="27" grpId="0" animBg="1"/>
      <p:bldP spid="28" grpId="0" animBg="1"/>
      <p:bldP spid="33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Числа с фиксированной запятой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20002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008000"/>
                </a:solidFill>
              </a:rPr>
              <a:t>Достоинства</a:t>
            </a:r>
            <a:r>
              <a:rPr lang="ru-RU" i="1" dirty="0" smtClean="0"/>
              <a:t>:</a:t>
            </a:r>
          </a:p>
          <a:p>
            <a:pPr marL="265113" indent="-265113"/>
            <a:r>
              <a:rPr lang="ru-RU" sz="2800" dirty="0" smtClean="0"/>
              <a:t>Простой </a:t>
            </a:r>
            <a:r>
              <a:rPr lang="ru-RU" sz="2800" b="1" dirty="0" smtClean="0"/>
              <a:t>формат</a:t>
            </a:r>
            <a:r>
              <a:rPr lang="ru-RU" sz="2800" dirty="0" smtClean="0"/>
              <a:t>, т.е. внутренняя структура числа</a:t>
            </a:r>
          </a:p>
          <a:p>
            <a:pPr marL="265113" indent="-265113"/>
            <a:r>
              <a:rPr lang="ru-RU" sz="2800" dirty="0" smtClean="0"/>
              <a:t>Просто выполнять арифметические операции</a:t>
            </a:r>
            <a:br>
              <a:rPr lang="ru-RU" sz="2800" dirty="0" smtClean="0"/>
            </a:br>
            <a:r>
              <a:rPr lang="ru-RU" sz="2800" dirty="0" smtClean="0"/>
              <a:t>(и скорость вычислений также велика)</a:t>
            </a:r>
            <a:endParaRPr lang="en-US" sz="2800" dirty="0" smtClean="0"/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0" y="2928934"/>
            <a:ext cx="9144000" cy="20717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Недостатки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Ограничен диапазон представимых значений</a:t>
            </a:r>
          </a:p>
          <a:p>
            <a:pPr marL="265113" lvl="0" indent="-265113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800" dirty="0" smtClean="0"/>
              <a:t>Относительная погрешность зависит от значения числа, и для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малых чисел она велика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521495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Пример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endParaRPr lang="ru-RU" sz="2400" dirty="0" smtClean="0"/>
          </a:p>
          <a:p>
            <a:pPr>
              <a:tabLst>
                <a:tab pos="1079500" algn="l"/>
              </a:tabLst>
            </a:pPr>
            <a:r>
              <a:rPr lang="en-US" sz="2400" dirty="0" smtClean="0">
                <a:latin typeface="Symbol" pitchFamily="18" charset="2"/>
              </a:rPr>
              <a:t>   p</a:t>
            </a:r>
            <a:r>
              <a:rPr lang="en-US" sz="2400" dirty="0" smtClean="0"/>
              <a:t>      =	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000000000</a:t>
            </a:r>
            <a:r>
              <a:rPr lang="en-US" sz="2400" dirty="0" smtClean="0"/>
              <a:t>3.1415926535</a:t>
            </a:r>
            <a:r>
              <a:rPr lang="ru-RU" sz="2400" dirty="0" smtClean="0"/>
              <a:t>…		  </a:t>
            </a:r>
            <a:r>
              <a:rPr lang="en-US" sz="2400" dirty="0" smtClean="0">
                <a:sym typeface="Wingdings" pitchFamily="2" charset="2"/>
              </a:rPr>
              <a:t> </a:t>
            </a:r>
            <a:r>
              <a:rPr lang="ru-RU" sz="2400" dirty="0" smtClean="0">
                <a:sym typeface="Wingdings" pitchFamily="2" charset="2"/>
              </a:rPr>
              <a:t>погрешность 10</a:t>
            </a:r>
            <a:r>
              <a:rPr lang="ru-RU" sz="2400" baseline="30000" dirty="0" smtClean="0">
                <a:sym typeface="Wingdings" pitchFamily="2" charset="2"/>
              </a:rPr>
              <a:t>-10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latin typeface="Symbol" pitchFamily="18" charset="2"/>
              </a:rPr>
              <a:t>p</a:t>
            </a:r>
            <a:r>
              <a:rPr lang="en-US" sz="2400" dirty="0" smtClean="0"/>
              <a:t>/10</a:t>
            </a:r>
            <a:r>
              <a:rPr lang="ru-RU" sz="2400" baseline="30000" dirty="0" smtClean="0"/>
              <a:t>8</a:t>
            </a:r>
            <a:r>
              <a:rPr lang="en-US" sz="2400" dirty="0" smtClean="0"/>
              <a:t> =	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000000000</a:t>
            </a:r>
            <a:r>
              <a:rPr lang="en-US" sz="2400" dirty="0" smtClean="0"/>
              <a:t>0.0</a:t>
            </a:r>
            <a:r>
              <a:rPr lang="ru-RU" sz="2400" dirty="0" smtClean="0"/>
              <a:t>00</a:t>
            </a:r>
            <a:r>
              <a:rPr lang="en-US" sz="2400" dirty="0" smtClean="0"/>
              <a:t>000</a:t>
            </a:r>
            <a:r>
              <a:rPr lang="ru-RU" sz="2400" dirty="0" smtClean="0"/>
              <a:t>0</a:t>
            </a:r>
            <a:r>
              <a:rPr lang="en-US" sz="2400" dirty="0" smtClean="0"/>
              <a:t>314</a:t>
            </a:r>
            <a:r>
              <a:rPr lang="en-US" sz="2000" strike="sngStrike" dirty="0" smtClean="0">
                <a:solidFill>
                  <a:srgbClr val="FD615D"/>
                </a:solidFill>
                <a:latin typeface="Arial Narrow" pitchFamily="34" charset="0"/>
              </a:rPr>
              <a:t>15926535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…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</a:t>
            </a:r>
            <a:r>
              <a:rPr lang="ru-RU" sz="2400" dirty="0" smtClean="0">
                <a:solidFill>
                  <a:srgbClr val="C00000"/>
                </a:solidFill>
                <a:sym typeface="Wingdings" pitchFamily="2" charset="2"/>
              </a:rPr>
              <a:t> погрешность 10</a:t>
            </a:r>
            <a:r>
              <a:rPr lang="ru-RU" sz="2400" baseline="30000" dirty="0" smtClean="0">
                <a:solidFill>
                  <a:srgbClr val="C00000"/>
                </a:solidFill>
                <a:sym typeface="Wingdings" pitchFamily="2" charset="2"/>
              </a:rPr>
              <a:t>-2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16200000">
            <a:off x="3536149" y="5179231"/>
            <a:ext cx="142876" cy="1500198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ight Brace 22"/>
          <p:cNvSpPr/>
          <p:nvPr/>
        </p:nvSpPr>
        <p:spPr>
          <a:xfrm rot="16200000">
            <a:off x="1821637" y="5179231"/>
            <a:ext cx="142876" cy="1500198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500166" y="5500702"/>
            <a:ext cx="3214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</a:rPr>
              <a:t>По </a:t>
            </a: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10 </a:t>
            </a:r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</a:rPr>
              <a:t>знаков до и после запятой</a:t>
            </a:r>
            <a:endParaRPr lang="ru-RU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/>
      <p:bldP spid="18" grpId="0" uiExpand="1"/>
      <p:bldP spid="19" grpId="0"/>
      <p:bldP spid="22" grpId="0" animBg="1"/>
      <p:bldP spid="23" grpId="0" animBg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Числа с плавающей запятой/точкой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42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solidFill>
                  <a:srgbClr val="0000FF"/>
                </a:solidFill>
              </a:rPr>
              <a:t>Числа с плавающей запятой/точкой:</a:t>
            </a:r>
            <a:endParaRPr lang="en-US" sz="4800" b="1" dirty="0" smtClean="0">
              <a:solidFill>
                <a:srgbClr val="008000"/>
              </a:solidFill>
              <a:latin typeface="Book Antiqua" pitchFamily="18" charset="0"/>
            </a:endParaRPr>
          </a:p>
        </p:txBody>
      </p:sp>
      <p:sp>
        <p:nvSpPr>
          <p:cNvPr id="9" name="Left Brace 8"/>
          <p:cNvSpPr/>
          <p:nvPr/>
        </p:nvSpPr>
        <p:spPr>
          <a:xfrm rot="5400000" flipV="1">
            <a:off x="1535885" y="1678769"/>
            <a:ext cx="285752" cy="928694"/>
          </a:xfrm>
          <a:prstGeom prst="leftBrac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Left Brace 11"/>
          <p:cNvSpPr/>
          <p:nvPr/>
        </p:nvSpPr>
        <p:spPr>
          <a:xfrm rot="5400000" flipV="1">
            <a:off x="4168663" y="288454"/>
            <a:ext cx="250033" cy="3714776"/>
          </a:xfrm>
          <a:prstGeom prst="leftBrac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42844" y="1643050"/>
            <a:ext cx="214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00CC"/>
                </a:solidFill>
              </a:rPr>
              <a:t>Целая часть числа</a:t>
            </a:r>
            <a:endParaRPr lang="ru-RU" i="1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4678" y="164305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8000"/>
                </a:solidFill>
              </a:rPr>
              <a:t>Дробная часть числа</a:t>
            </a:r>
            <a:endParaRPr lang="ru-RU" i="1" dirty="0">
              <a:solidFill>
                <a:srgbClr val="008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14612" y="4500570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Десятичная запятая/точка должна быть здесь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2285984" y="4286256"/>
            <a:ext cx="571504" cy="35719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4"/>
          <p:cNvSpPr txBox="1">
            <a:spLocks/>
          </p:cNvSpPr>
          <p:nvPr/>
        </p:nvSpPr>
        <p:spPr>
          <a:xfrm>
            <a:off x="1142976" y="2357430"/>
            <a:ext cx="5572164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103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.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023798001006 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=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 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 flipV="1">
            <a:off x="1285852" y="4572008"/>
            <a:ext cx="1000132" cy="42862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4"/>
          <p:cNvSpPr txBox="1">
            <a:spLocks/>
          </p:cNvSpPr>
          <p:nvPr/>
        </p:nvSpPr>
        <p:spPr>
          <a:xfrm>
            <a:off x="571472" y="3643314"/>
            <a:ext cx="6786610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=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 1</a:t>
            </a:r>
            <a:r>
              <a:rPr lang="ru-RU" sz="4800" b="1" dirty="0" smtClean="0">
                <a:solidFill>
                  <a:srgbClr val="C00000"/>
                </a:solidFill>
                <a:latin typeface="Book Antiqua" pitchFamily="18" charset="0"/>
              </a:rPr>
              <a:t>.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03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023798001006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· 10</a:t>
            </a:r>
            <a:r>
              <a:rPr kumimoji="0" lang="ru-RU" sz="4800" b="1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2</a:t>
            </a:r>
            <a:endParaRPr kumimoji="0" lang="en-US" sz="4800" b="1" i="0" u="none" strike="noStrike" kern="1200" cap="none" spc="0" normalizeH="0" baseline="30000" noProof="0" dirty="0" smtClean="0">
              <a:ln>
                <a:noFill/>
              </a:ln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071491" y="3418205"/>
            <a:ext cx="2357454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00232" y="507207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…  а она уплыла сюда.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00232" y="5429264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И оттого прозвали </a:t>
            </a:r>
            <a:r>
              <a:rPr lang="ru-RU" i="1" dirty="0" err="1" smtClean="0">
                <a:solidFill>
                  <a:srgbClr val="C00000"/>
                </a:solidFill>
              </a:rPr>
              <a:t>ея</a:t>
            </a:r>
            <a:r>
              <a:rPr lang="ru-RU" i="1" dirty="0" smtClean="0">
                <a:solidFill>
                  <a:srgbClr val="C00000"/>
                </a:solidFill>
              </a:rPr>
              <a:t> плавающей…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/>
      <p:bldP spid="16" grpId="0"/>
      <p:bldP spid="17" grpId="0"/>
      <p:bldP spid="18" grpId="0"/>
      <p:bldP spid="29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Числа с плавающей запятой/точкой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4294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600" b="1" i="1" dirty="0" smtClean="0">
                <a:solidFill>
                  <a:srgbClr val="0000FF"/>
                </a:solidFill>
              </a:rPr>
              <a:t>Структура чисел с плавающей запятой/точкой:</a:t>
            </a:r>
            <a:endParaRPr lang="en-US" sz="4800" b="1" dirty="0" smtClean="0">
              <a:solidFill>
                <a:srgbClr val="008000"/>
              </a:solidFill>
              <a:latin typeface="Book Antiqua" pitchFamily="18" charset="0"/>
            </a:endParaRPr>
          </a:p>
        </p:txBody>
      </p:sp>
      <p:sp>
        <p:nvSpPr>
          <p:cNvPr id="9" name="Left Brace 8"/>
          <p:cNvSpPr/>
          <p:nvPr/>
        </p:nvSpPr>
        <p:spPr>
          <a:xfrm rot="5400000" flipV="1">
            <a:off x="2821769" y="-250057"/>
            <a:ext cx="285752" cy="478634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000232" y="1571612"/>
            <a:ext cx="214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Мантисса</a:t>
            </a:r>
            <a:endParaRPr lang="ru-RU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6500826" y="157161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Показатель</a:t>
            </a:r>
            <a:endParaRPr lang="ru-RU" i="1" dirty="0"/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500034" y="2428868"/>
            <a:ext cx="6786610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1</a:t>
            </a:r>
            <a:r>
              <a:rPr lang="ru-RU" sz="4800" b="1" dirty="0" smtClean="0">
                <a:latin typeface="Book Antiqua" pitchFamily="18" charset="0"/>
              </a:rPr>
              <a:t>.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03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023798001006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· 10</a:t>
            </a:r>
            <a:r>
              <a:rPr kumimoji="0" lang="ru-RU" sz="4800" b="1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2</a:t>
            </a:r>
            <a:endParaRPr kumimoji="0" lang="en-US" sz="4800" b="1" i="0" u="none" strike="noStrike" kern="1200" cap="none" spc="0" normalizeH="0" baseline="30000" noProof="0" dirty="0" smtClean="0">
              <a:ln>
                <a:noFill/>
              </a:ln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500034" y="3643314"/>
            <a:ext cx="8643966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4800" b="1" dirty="0" smtClean="0">
                <a:solidFill>
                  <a:srgbClr val="0000CC"/>
                </a:solidFill>
                <a:latin typeface="Book Antiqua" pitchFamily="18" charset="0"/>
              </a:rPr>
              <a:t>1</a:t>
            </a:r>
            <a:r>
              <a:rPr lang="ru-RU" sz="4800" b="1" dirty="0" smtClean="0">
                <a:latin typeface="Book Antiqua" pitchFamily="18" charset="0"/>
              </a:rPr>
              <a:t>.</a:t>
            </a:r>
            <a:r>
              <a:rPr lang="ru-RU" sz="4800" b="1" dirty="0" smtClean="0">
                <a:solidFill>
                  <a:srgbClr val="0000CC"/>
                </a:solidFill>
                <a:latin typeface="Book Antiqua" pitchFamily="18" charset="0"/>
              </a:rPr>
              <a:t>100111</a:t>
            </a:r>
            <a:r>
              <a:rPr lang="ru-RU" sz="4800" b="1" dirty="0" smtClean="0">
                <a:solidFill>
                  <a:srgbClr val="008000"/>
                </a:solidFill>
                <a:latin typeface="Book Antiqua" pitchFamily="18" charset="0"/>
              </a:rPr>
              <a:t>00111100111…</a:t>
            </a:r>
            <a:r>
              <a:rPr lang="ru-RU" sz="4800" b="1" dirty="0" smtClean="0">
                <a:latin typeface="Book Antiqua" pitchFamily="18" charset="0"/>
              </a:rPr>
              <a:t>· 10</a:t>
            </a:r>
            <a:r>
              <a:rPr lang="ru-RU" sz="4800" b="1" baseline="30000" dirty="0" smtClean="0">
                <a:latin typeface="Book Antiqua" pitchFamily="18" charset="0"/>
              </a:rPr>
              <a:t>110</a:t>
            </a:r>
            <a:r>
              <a:rPr lang="ru-RU" sz="4800" b="1" baseline="-25000" dirty="0" smtClean="0">
                <a:latin typeface="Book Antiqua" pitchFamily="18" charset="0"/>
              </a:rPr>
              <a:t>2</a:t>
            </a:r>
            <a:endParaRPr kumimoji="0" lang="en-US" sz="4800" b="1" i="0" u="none" strike="noStrike" kern="1200" cap="none" spc="0" normalizeH="0" baseline="30000" noProof="0" dirty="0" smtClean="0">
              <a:ln>
                <a:noFill/>
              </a:ln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6393671" y="1964523"/>
            <a:ext cx="714381" cy="5000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6858016" y="2428868"/>
            <a:ext cx="1785950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504211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Нормализованное представление:</a:t>
            </a:r>
            <a:endParaRPr lang="en-US" sz="2800" b="1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ru-RU" sz="2800" dirty="0" smtClean="0"/>
              <a:t>Мантисса должна быть в полуинтервале </a:t>
            </a:r>
            <a:r>
              <a:rPr lang="en-US" sz="2800" dirty="0" smtClean="0"/>
              <a:t>[ </a:t>
            </a:r>
            <a:r>
              <a:rPr lang="ru-RU" sz="2800" dirty="0" smtClean="0"/>
              <a:t>1.0</a:t>
            </a:r>
            <a:r>
              <a:rPr lang="en-US" sz="2800" baseline="-25000" dirty="0" smtClean="0"/>
              <a:t>P</a:t>
            </a:r>
            <a:r>
              <a:rPr lang="en-US" sz="2800" dirty="0" smtClean="0"/>
              <a:t>, </a:t>
            </a:r>
            <a:r>
              <a:rPr lang="ru-RU" sz="2800" dirty="0" smtClean="0"/>
              <a:t> 10.0</a:t>
            </a:r>
            <a:r>
              <a:rPr lang="en-US" sz="2800" baseline="-25000" dirty="0" smtClean="0"/>
              <a:t>P</a:t>
            </a:r>
            <a:r>
              <a:rPr lang="en-US" sz="2800" dirty="0" smtClean="0"/>
              <a:t> )</a:t>
            </a:r>
            <a:endParaRPr lang="ru-RU" sz="2800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ru-RU" sz="2800" dirty="0" smtClean="0"/>
              <a:t>Показатель – любое целое число.</a:t>
            </a:r>
          </a:p>
          <a:p>
            <a:r>
              <a:rPr lang="ru-RU" sz="2800" i="1" u="sng" dirty="0" smtClean="0"/>
              <a:t>Для любой </a:t>
            </a:r>
            <a:r>
              <a:rPr lang="en-US" sz="2800" i="1" u="sng" dirty="0" smtClean="0"/>
              <a:t>P-</a:t>
            </a:r>
            <a:r>
              <a:rPr lang="ru-RU" sz="2800" i="1" u="sng" dirty="0" err="1" smtClean="0"/>
              <a:t>ичной</a:t>
            </a:r>
            <a:r>
              <a:rPr lang="ru-RU" sz="2800" i="1" u="sng" dirty="0" smtClean="0"/>
              <a:t> С.С.</a:t>
            </a:r>
            <a:endParaRPr lang="ru-RU" sz="2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Числа с плавающей запятой/точкой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1785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0000CC"/>
                </a:solidFill>
              </a:rPr>
              <a:t>Достоинства</a:t>
            </a:r>
            <a:r>
              <a:rPr lang="ru-RU" b="1" i="1" dirty="0" smtClean="0"/>
              <a:t>:</a:t>
            </a:r>
          </a:p>
          <a:p>
            <a:pPr marL="265113" indent="-265113"/>
            <a:r>
              <a:rPr lang="ru-RU" dirty="0" smtClean="0"/>
              <a:t>Большой диапазон представимых значений</a:t>
            </a:r>
          </a:p>
          <a:p>
            <a:pPr marL="265113" indent="-265113"/>
            <a:r>
              <a:rPr lang="ru-RU" dirty="0" smtClean="0"/>
              <a:t>Одинаковая относительная ошибка</a:t>
            </a:r>
          </a:p>
          <a:p>
            <a:pPr marL="0" indent="0">
              <a:buNone/>
            </a:pPr>
            <a:endParaRPr lang="ru-RU" sz="2000" b="1" i="1" dirty="0" smtClean="0"/>
          </a:p>
          <a:p>
            <a:pPr marL="0" indent="0">
              <a:buNone/>
            </a:pPr>
            <a:endParaRPr lang="en-US" sz="2000" b="1" dirty="0" smtClean="0">
              <a:latin typeface="Book Antiqua" pitchFamily="18" charset="0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0" y="2786058"/>
            <a:ext cx="91440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Недостатки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Сложно выполнять арифметические действия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919008"/>
            <a:ext cx="39290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00CC"/>
                </a:solidFill>
              </a:rPr>
              <a:t>Операции</a:t>
            </a:r>
            <a:r>
              <a:rPr lang="ru-RU" sz="2400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Выровнять мантиссы</a:t>
            </a:r>
            <a:br>
              <a:rPr lang="ru-RU" sz="2400" dirty="0" smtClean="0"/>
            </a:b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Выполнить операцию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Нормализовать результат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214810" y="5288340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1.007·10</a:t>
            </a:r>
            <a:r>
              <a:rPr lang="ru-RU" sz="2400" baseline="30000" dirty="0" smtClean="0"/>
              <a:t>4</a:t>
            </a:r>
            <a:r>
              <a:rPr lang="ru-RU" sz="2400" dirty="0" smtClean="0"/>
              <a:t>  = 10070</a:t>
            </a:r>
            <a:br>
              <a:rPr lang="ru-RU" sz="2400" dirty="0" smtClean="0"/>
            </a:br>
            <a:r>
              <a:rPr lang="ru-RU" sz="2400" dirty="0" smtClean="0"/>
              <a:t>9.9712·10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 = 9971.2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10070-9971.2=98.8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98.8 = 9.88·10</a:t>
            </a:r>
            <a:r>
              <a:rPr lang="ru-RU" sz="2400" baseline="30000" dirty="0" smtClean="0"/>
              <a:t>1</a:t>
            </a:r>
            <a:endParaRPr lang="ru-RU" sz="24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0" y="4357694"/>
            <a:ext cx="5214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Пример</a:t>
            </a:r>
            <a:r>
              <a:rPr lang="ru-RU" sz="2800" dirty="0" smtClean="0"/>
              <a:t>:     1.007·10</a:t>
            </a:r>
            <a:r>
              <a:rPr lang="ru-RU" sz="2800" baseline="30000" dirty="0" smtClean="0"/>
              <a:t>4</a:t>
            </a:r>
            <a:r>
              <a:rPr lang="ru-RU" sz="2800" dirty="0" smtClean="0"/>
              <a:t> - 9.9712·10</a:t>
            </a:r>
            <a:r>
              <a:rPr lang="ru-RU" sz="2800" baseline="30000" dirty="0" smtClean="0"/>
              <a:t>3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2" grpId="0"/>
      <p:bldP spid="14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Вещественные числа в компьютере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2285992"/>
            <a:ext cx="9144000" cy="12144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Стандарт </a:t>
            </a:r>
            <a:r>
              <a:rPr lang="en-US" sz="2400" dirty="0" smtClean="0"/>
              <a:t>IEEE 754-2008 </a:t>
            </a:r>
            <a:r>
              <a:rPr lang="ru-RU" sz="2400" dirty="0" smtClean="0"/>
              <a:t>определяет правила хранения и вычисления для 16-, 32-, 64-, 80- и 128-битных вещественных чисел.</a:t>
            </a:r>
          </a:p>
          <a:p>
            <a:pPr marL="0" indent="0">
              <a:buNone/>
            </a:pPr>
            <a:r>
              <a:rPr lang="ru-RU" sz="2400" dirty="0" smtClean="0"/>
              <a:t>Операции над вещественными числами выполняет спец.модуль </a:t>
            </a:r>
            <a:r>
              <a:rPr lang="en-US" sz="2400" dirty="0" smtClean="0"/>
              <a:t>FPU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785794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Стандарт компьютерного представления вещественных чисел:</a:t>
            </a:r>
            <a:r>
              <a:rPr lang="ru-RU" sz="3200" b="1" dirty="0" smtClean="0"/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IEEE 754</a:t>
            </a:r>
            <a:endParaRPr lang="ru-RU" sz="32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2844" y="4643446"/>
          <a:ext cx="885831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  <a:gridCol w="295277"/>
              </a:tblGrid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ight Brace 10"/>
          <p:cNvSpPr/>
          <p:nvPr/>
        </p:nvSpPr>
        <p:spPr>
          <a:xfrm rot="16200000">
            <a:off x="4429124" y="-142900"/>
            <a:ext cx="285752" cy="885831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ight Brace 11"/>
          <p:cNvSpPr/>
          <p:nvPr/>
        </p:nvSpPr>
        <p:spPr>
          <a:xfrm rot="5400000" flipV="1">
            <a:off x="1321571" y="4179099"/>
            <a:ext cx="214314" cy="2000264"/>
          </a:xfrm>
          <a:prstGeom prst="rightBrac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ight Brace 12"/>
          <p:cNvSpPr/>
          <p:nvPr/>
        </p:nvSpPr>
        <p:spPr>
          <a:xfrm rot="5400000" flipV="1">
            <a:off x="5679289" y="1964521"/>
            <a:ext cx="214314" cy="6429420"/>
          </a:xfrm>
          <a:prstGeom prst="rightBrac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714744" y="378619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Всё число, </a:t>
            </a:r>
            <a:r>
              <a:rPr lang="en-US" i="1" dirty="0" smtClean="0"/>
              <a:t>n </a:t>
            </a:r>
            <a:r>
              <a:rPr lang="ru-RU" i="1" dirty="0" smtClean="0"/>
              <a:t>бит</a:t>
            </a:r>
            <a:endParaRPr lang="ru-RU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29190" y="528638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“</a:t>
            </a:r>
            <a:r>
              <a:rPr lang="ru-RU" i="1" dirty="0" smtClean="0">
                <a:solidFill>
                  <a:srgbClr val="008000"/>
                </a:solidFill>
              </a:rPr>
              <a:t>Мантисса</a:t>
            </a:r>
            <a:r>
              <a:rPr lang="en-US" i="1" dirty="0" smtClean="0">
                <a:solidFill>
                  <a:srgbClr val="008000"/>
                </a:solidFill>
              </a:rPr>
              <a:t>” M</a:t>
            </a:r>
            <a:r>
              <a:rPr lang="ru-RU" i="1" dirty="0" smtClean="0">
                <a:solidFill>
                  <a:srgbClr val="008000"/>
                </a:solidFill>
              </a:rPr>
              <a:t>, </a:t>
            </a:r>
            <a:r>
              <a:rPr lang="en-US" i="1" dirty="0" smtClean="0">
                <a:solidFill>
                  <a:srgbClr val="008000"/>
                </a:solidFill>
              </a:rPr>
              <a:t>m </a:t>
            </a:r>
            <a:r>
              <a:rPr lang="ru-RU" i="1" dirty="0" smtClean="0">
                <a:solidFill>
                  <a:srgbClr val="008000"/>
                </a:solidFill>
              </a:rPr>
              <a:t>бит</a:t>
            </a:r>
            <a:endParaRPr lang="ru-RU" i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52863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00CC"/>
                </a:solidFill>
              </a:rPr>
              <a:t>Показатель</a:t>
            </a:r>
            <a:r>
              <a:rPr lang="en-US" i="1" dirty="0" smtClean="0">
                <a:solidFill>
                  <a:srgbClr val="0000CC"/>
                </a:solidFill>
              </a:rPr>
              <a:t>Q</a:t>
            </a:r>
            <a:r>
              <a:rPr lang="ru-RU" i="1" dirty="0" smtClean="0">
                <a:solidFill>
                  <a:srgbClr val="0000CC"/>
                </a:solidFill>
              </a:rPr>
              <a:t>, </a:t>
            </a:r>
            <a:r>
              <a:rPr lang="en-US" i="1" dirty="0" smtClean="0">
                <a:solidFill>
                  <a:srgbClr val="0000CC"/>
                </a:solidFill>
              </a:rPr>
              <a:t>q </a:t>
            </a:r>
            <a:r>
              <a:rPr lang="ru-RU" i="1" dirty="0" smtClean="0">
                <a:solidFill>
                  <a:srgbClr val="0000CC"/>
                </a:solidFill>
              </a:rPr>
              <a:t>бит</a:t>
            </a:r>
            <a:endParaRPr lang="ru-RU" i="1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44" y="571501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Знак числа</a:t>
            </a:r>
            <a:r>
              <a:rPr lang="en-US" i="1" dirty="0" smtClean="0">
                <a:solidFill>
                  <a:srgbClr val="C00000"/>
                </a:solidFill>
              </a:rPr>
              <a:t>, s</a:t>
            </a:r>
            <a:endParaRPr lang="ru-RU" i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-34957" y="5393545"/>
            <a:ext cx="642148" cy="794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715404" y="4429132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429652" y="4429132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0896" y="4410270"/>
            <a:ext cx="428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</a:t>
            </a:r>
            <a:r>
              <a:rPr lang="ru-RU" sz="1200" dirty="0" smtClean="0"/>
              <a:t>-1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1067</Words>
  <Application>Microsoft Office PowerPoint</Application>
  <PresentationFormat>On-screen Show (4:3)</PresentationFormat>
  <Paragraphs>271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Тема Office</vt:lpstr>
      <vt:lpstr>PowerPoint Presentation</vt:lpstr>
      <vt:lpstr>Непреложные истины Компьютерной Орехметики</vt:lpstr>
      <vt:lpstr>Предыдущий материал</vt:lpstr>
      <vt:lpstr>Сразу мысль – а как народ?</vt:lpstr>
      <vt:lpstr>Числа с фиксированной запятой</vt:lpstr>
      <vt:lpstr>Числа с плавающей запятой/точкой</vt:lpstr>
      <vt:lpstr>Числа с плавающей запятой/точкой</vt:lpstr>
      <vt:lpstr>Числа с плавающей запятой/точкой</vt:lpstr>
      <vt:lpstr>Вещественные числа в компьютере</vt:lpstr>
      <vt:lpstr>IEEE 754, занудные подробности</vt:lpstr>
      <vt:lpstr>Типы вещественных чисел</vt:lpstr>
      <vt:lpstr>Типы вещественных чисел</vt:lpstr>
      <vt:lpstr>Точность представления чисел</vt:lpstr>
      <vt:lpstr>Точность представления чисел</vt:lpstr>
      <vt:lpstr>Точность представления чисел</vt:lpstr>
      <vt:lpstr>Непреложные истины</vt:lpstr>
      <vt:lpstr>Непреложные истины</vt:lpstr>
      <vt:lpstr>Непреложные истины</vt:lpstr>
      <vt:lpstr>Непреложные истины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о единственности</dc:title>
  <cp:lastModifiedBy>vova</cp:lastModifiedBy>
  <cp:revision>311</cp:revision>
  <cp:lastPrinted>2018-11-19T10:33:33Z</cp:lastPrinted>
  <dcterms:modified xsi:type="dcterms:W3CDTF">2020-11-30T21:26:19Z</dcterms:modified>
</cp:coreProperties>
</file>