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1"/>
  </p:handoutMasterIdLst>
  <p:sldIdLst>
    <p:sldId id="270" r:id="rId2"/>
    <p:sldId id="278" r:id="rId3"/>
    <p:sldId id="256" r:id="rId4"/>
    <p:sldId id="264" r:id="rId5"/>
    <p:sldId id="271" r:id="rId6"/>
    <p:sldId id="272" r:id="rId7"/>
    <p:sldId id="273" r:id="rId8"/>
    <p:sldId id="274" r:id="rId9"/>
    <p:sldId id="276" r:id="rId10"/>
    <p:sldId id="259" r:id="rId11"/>
    <p:sldId id="275" r:id="rId12"/>
    <p:sldId id="285" r:id="rId13"/>
    <p:sldId id="277" r:id="rId14"/>
    <p:sldId id="279" r:id="rId15"/>
    <p:sldId id="283" r:id="rId16"/>
    <p:sldId id="280" r:id="rId17"/>
    <p:sldId id="281" r:id="rId18"/>
    <p:sldId id="282" r:id="rId19"/>
    <p:sldId id="284" r:id="rId20"/>
  </p:sldIdLst>
  <p:sldSz cx="9144000" cy="6858000" type="screen4x3"/>
  <p:notesSz cx="6810375" cy="99425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008000"/>
    <a:srgbClr val="FD615D"/>
    <a:srgbClr val="FF7453"/>
    <a:srgbClr val="0000FF"/>
    <a:srgbClr val="99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501" autoAdjust="0"/>
    <p:restoredTop sz="94660"/>
  </p:normalViewPr>
  <p:slideViewPr>
    <p:cSldViewPr>
      <p:cViewPr varScale="1">
        <p:scale>
          <a:sx n="115" d="100"/>
          <a:sy n="115" d="100"/>
        </p:scale>
        <p:origin x="-153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7636" y="0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3B7244-9C89-4FC3-A858-963CF030A0A3}" type="datetimeFigureOut">
              <a:rPr lang="ru-RU" smtClean="0"/>
              <a:t>01.12.2020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3662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7636" y="9443662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A5B8E7-A02C-4E92-BAC8-A3C95D8386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30250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01.12.2020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0" y="1268760"/>
            <a:ext cx="9144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stral" panose="03090702030407020403" pitchFamily="66" charset="0"/>
              </a:rPr>
              <a:t>Представление</a:t>
            </a:r>
            <a:br>
              <a:rPr lang="ru-RU" sz="6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stral" panose="03090702030407020403" pitchFamily="66" charset="0"/>
              </a:rPr>
            </a:br>
            <a:r>
              <a:rPr lang="ru-RU" sz="6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stral" panose="03090702030407020403" pitchFamily="66" charset="0"/>
              </a:rPr>
              <a:t>вещественных чисел</a:t>
            </a:r>
            <a:br>
              <a:rPr lang="ru-RU" sz="6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stral" panose="03090702030407020403" pitchFamily="66" charset="0"/>
              </a:rPr>
            </a:br>
            <a:r>
              <a:rPr lang="ru-RU" sz="6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stral" panose="03090702030407020403" pitchFamily="66" charset="0"/>
              </a:rPr>
              <a:t>в компьютере</a:t>
            </a:r>
            <a:endParaRPr lang="ru-RU" sz="6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stral" panose="03090702030407020403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14356"/>
          </a:xfrm>
        </p:spPr>
        <p:txBody>
          <a:bodyPr>
            <a:normAutofit fontScale="90000"/>
          </a:bodyPr>
          <a:lstStyle/>
          <a:p>
            <a:r>
              <a:rPr lang="en-US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IEEE 754</a:t>
            </a:r>
            <a:r>
              <a:rPr lang="ru-RU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занудные подробности</a:t>
            </a:r>
            <a:endParaRPr lang="ru-RU" i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142844" y="1428736"/>
          <a:ext cx="8858310" cy="3708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95277"/>
                <a:gridCol w="295277"/>
                <a:gridCol w="295277"/>
                <a:gridCol w="295277"/>
                <a:gridCol w="295277"/>
                <a:gridCol w="295277"/>
                <a:gridCol w="295277"/>
                <a:gridCol w="295277"/>
                <a:gridCol w="295277"/>
                <a:gridCol w="295277"/>
                <a:gridCol w="295277"/>
                <a:gridCol w="295277"/>
                <a:gridCol w="295277"/>
                <a:gridCol w="295277"/>
                <a:gridCol w="295277"/>
                <a:gridCol w="295277"/>
                <a:gridCol w="295277"/>
                <a:gridCol w="295277"/>
                <a:gridCol w="295277"/>
                <a:gridCol w="295277"/>
                <a:gridCol w="295277"/>
                <a:gridCol w="295277"/>
                <a:gridCol w="295277"/>
                <a:gridCol w="295277"/>
                <a:gridCol w="295277"/>
                <a:gridCol w="295277"/>
                <a:gridCol w="295277"/>
                <a:gridCol w="295277"/>
                <a:gridCol w="295277"/>
                <a:gridCol w="295277"/>
              </a:tblGrid>
              <a:tr h="370840"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1" name="Right Brace 10"/>
          <p:cNvSpPr/>
          <p:nvPr/>
        </p:nvSpPr>
        <p:spPr>
          <a:xfrm rot="16200000">
            <a:off x="4429124" y="-3357610"/>
            <a:ext cx="285752" cy="8858312"/>
          </a:xfrm>
          <a:prstGeom prst="rightBrac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Right Brace 11"/>
          <p:cNvSpPr/>
          <p:nvPr/>
        </p:nvSpPr>
        <p:spPr>
          <a:xfrm rot="5400000" flipV="1">
            <a:off x="1321571" y="964389"/>
            <a:ext cx="214314" cy="2000264"/>
          </a:xfrm>
          <a:prstGeom prst="rightBrace">
            <a:avLst/>
          </a:prstGeom>
          <a:ln w="1905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Right Brace 12"/>
          <p:cNvSpPr/>
          <p:nvPr/>
        </p:nvSpPr>
        <p:spPr>
          <a:xfrm rot="5400000" flipV="1">
            <a:off x="5679289" y="-1250189"/>
            <a:ext cx="214314" cy="6429420"/>
          </a:xfrm>
          <a:prstGeom prst="rightBrace">
            <a:avLst/>
          </a:prstGeom>
          <a:ln w="19050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3714744" y="642918"/>
            <a:ext cx="1928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/>
              <a:t>Всё число, </a:t>
            </a:r>
            <a:r>
              <a:rPr lang="en-US" i="1" dirty="0" smtClean="0"/>
              <a:t>n </a:t>
            </a:r>
            <a:r>
              <a:rPr lang="ru-RU" i="1" dirty="0" smtClean="0"/>
              <a:t>бит</a:t>
            </a:r>
            <a:endParaRPr lang="ru-RU" i="1" dirty="0"/>
          </a:p>
        </p:txBody>
      </p:sp>
      <p:sp>
        <p:nvSpPr>
          <p:cNvPr id="15" name="TextBox 14"/>
          <p:cNvSpPr txBox="1"/>
          <p:nvPr/>
        </p:nvSpPr>
        <p:spPr>
          <a:xfrm>
            <a:off x="4929190" y="2071678"/>
            <a:ext cx="2571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rgbClr val="008000"/>
                </a:solidFill>
              </a:rPr>
              <a:t>“</a:t>
            </a:r>
            <a:r>
              <a:rPr lang="ru-RU" i="1" dirty="0" smtClean="0">
                <a:solidFill>
                  <a:srgbClr val="008000"/>
                </a:solidFill>
              </a:rPr>
              <a:t>Мантисса</a:t>
            </a:r>
            <a:r>
              <a:rPr lang="en-US" i="1" dirty="0" smtClean="0">
                <a:solidFill>
                  <a:srgbClr val="008000"/>
                </a:solidFill>
              </a:rPr>
              <a:t>” M</a:t>
            </a:r>
            <a:r>
              <a:rPr lang="ru-RU" i="1" dirty="0" smtClean="0">
                <a:solidFill>
                  <a:srgbClr val="008000"/>
                </a:solidFill>
              </a:rPr>
              <a:t>, </a:t>
            </a:r>
            <a:r>
              <a:rPr lang="en-US" i="1" dirty="0" smtClean="0">
                <a:solidFill>
                  <a:srgbClr val="008000"/>
                </a:solidFill>
              </a:rPr>
              <a:t>m </a:t>
            </a:r>
            <a:r>
              <a:rPr lang="ru-RU" i="1" dirty="0" smtClean="0">
                <a:solidFill>
                  <a:srgbClr val="008000"/>
                </a:solidFill>
              </a:rPr>
              <a:t>бит</a:t>
            </a:r>
            <a:endParaRPr lang="ru-RU" i="1" dirty="0">
              <a:solidFill>
                <a:srgbClr val="008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57158" y="2071678"/>
            <a:ext cx="23574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>
                <a:solidFill>
                  <a:srgbClr val="0000CC"/>
                </a:solidFill>
              </a:rPr>
              <a:t>Показатель</a:t>
            </a:r>
            <a:r>
              <a:rPr lang="en-US" i="1" dirty="0" smtClean="0">
                <a:solidFill>
                  <a:srgbClr val="0000CC"/>
                </a:solidFill>
              </a:rPr>
              <a:t> Q</a:t>
            </a:r>
            <a:r>
              <a:rPr lang="ru-RU" i="1" dirty="0" smtClean="0">
                <a:solidFill>
                  <a:srgbClr val="0000CC"/>
                </a:solidFill>
              </a:rPr>
              <a:t>, </a:t>
            </a:r>
            <a:r>
              <a:rPr lang="en-US" i="1" dirty="0" smtClean="0">
                <a:solidFill>
                  <a:srgbClr val="0000CC"/>
                </a:solidFill>
              </a:rPr>
              <a:t>q </a:t>
            </a:r>
            <a:r>
              <a:rPr lang="ru-RU" i="1" dirty="0" smtClean="0">
                <a:solidFill>
                  <a:srgbClr val="0000CC"/>
                </a:solidFill>
              </a:rPr>
              <a:t>бит</a:t>
            </a:r>
            <a:endParaRPr lang="ru-RU" i="1" dirty="0">
              <a:solidFill>
                <a:srgbClr val="0000CC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42844" y="2500306"/>
            <a:ext cx="1643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>
                <a:solidFill>
                  <a:srgbClr val="C00000"/>
                </a:solidFill>
              </a:rPr>
              <a:t>Знак числа</a:t>
            </a:r>
            <a:r>
              <a:rPr lang="en-US" i="1" dirty="0" smtClean="0">
                <a:solidFill>
                  <a:srgbClr val="C00000"/>
                </a:solidFill>
              </a:rPr>
              <a:t>, s</a:t>
            </a:r>
            <a:endParaRPr lang="ru-RU" i="1" dirty="0">
              <a:solidFill>
                <a:srgbClr val="C00000"/>
              </a:solidFill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 rot="5400000" flipH="1" flipV="1">
            <a:off x="-34957" y="2178835"/>
            <a:ext cx="642148" cy="794"/>
          </a:xfrm>
          <a:prstGeom prst="straightConnector1">
            <a:avLst/>
          </a:prstGeom>
          <a:ln w="127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8715404" y="1214422"/>
            <a:ext cx="2143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0</a:t>
            </a:r>
            <a:endParaRPr lang="ru-RU" sz="1200" dirty="0"/>
          </a:p>
        </p:txBody>
      </p:sp>
      <p:sp>
        <p:nvSpPr>
          <p:cNvPr id="23" name="TextBox 22"/>
          <p:cNvSpPr txBox="1"/>
          <p:nvPr/>
        </p:nvSpPr>
        <p:spPr>
          <a:xfrm>
            <a:off x="8429652" y="1214422"/>
            <a:ext cx="2143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1</a:t>
            </a:r>
            <a:endParaRPr lang="ru-RU" sz="1200" dirty="0"/>
          </a:p>
        </p:txBody>
      </p:sp>
      <p:sp>
        <p:nvSpPr>
          <p:cNvPr id="24" name="TextBox 23"/>
          <p:cNvSpPr txBox="1"/>
          <p:nvPr/>
        </p:nvSpPr>
        <p:spPr>
          <a:xfrm>
            <a:off x="70896" y="1195560"/>
            <a:ext cx="4285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n</a:t>
            </a:r>
            <a:r>
              <a:rPr lang="ru-RU" sz="1200" dirty="0" smtClean="0"/>
              <a:t>-1</a:t>
            </a:r>
            <a:endParaRPr lang="ru-RU" sz="1200" dirty="0"/>
          </a:p>
        </p:txBody>
      </p:sp>
      <p:sp>
        <p:nvSpPr>
          <p:cNvPr id="25" name="TextBox 24"/>
          <p:cNvSpPr txBox="1"/>
          <p:nvPr/>
        </p:nvSpPr>
        <p:spPr>
          <a:xfrm>
            <a:off x="0" y="2857496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/>
              <a:t>Как определить значение числа</a:t>
            </a:r>
            <a:r>
              <a:rPr lang="ru-RU" sz="2400" dirty="0" smtClean="0"/>
              <a:t>:</a:t>
            </a:r>
          </a:p>
          <a:p>
            <a:r>
              <a:rPr lang="en-US" sz="2400" dirty="0" smtClean="0"/>
              <a:t>X = (-1)</a:t>
            </a:r>
            <a:r>
              <a:rPr lang="en-US" sz="2400" baseline="30000" dirty="0" smtClean="0"/>
              <a:t>&lt;</a:t>
            </a:r>
            <a:r>
              <a:rPr lang="ru-RU" sz="2400" baseline="30000" dirty="0" smtClean="0"/>
              <a:t>знак</a:t>
            </a:r>
            <a:r>
              <a:rPr lang="en-US" sz="2400" baseline="30000" dirty="0" smtClean="0"/>
              <a:t>&gt;</a:t>
            </a:r>
            <a:r>
              <a:rPr lang="ru-RU" sz="2400" dirty="0" smtClean="0"/>
              <a:t> · </a:t>
            </a:r>
            <a:r>
              <a:rPr lang="ru-RU" sz="2400" b="1" dirty="0" smtClean="0"/>
              <a:t>0</a:t>
            </a:r>
            <a:r>
              <a:rPr lang="en-US" sz="2400" b="1" dirty="0" smtClean="0"/>
              <a:t>.</a:t>
            </a:r>
            <a:r>
              <a:rPr lang="ru-RU" sz="2400" b="1" dirty="0" smtClean="0"/>
              <a:t>1</a:t>
            </a:r>
            <a:r>
              <a:rPr lang="en-US" sz="2400" dirty="0" smtClean="0"/>
              <a:t>&lt;</a:t>
            </a:r>
            <a:r>
              <a:rPr lang="ru-RU" sz="2400" i="1" dirty="0" smtClean="0"/>
              <a:t>мантисса</a:t>
            </a:r>
            <a:r>
              <a:rPr lang="en-US" sz="2400" dirty="0" smtClean="0"/>
              <a:t>&gt;</a:t>
            </a:r>
            <a:r>
              <a:rPr lang="ru-RU" sz="2400" dirty="0" smtClean="0"/>
              <a:t> · 2</a:t>
            </a:r>
            <a:r>
              <a:rPr lang="en-US" sz="2400" baseline="30000" dirty="0" smtClean="0"/>
              <a:t>1+&lt;</a:t>
            </a:r>
            <a:r>
              <a:rPr lang="ru-RU" sz="2400" baseline="30000" dirty="0" smtClean="0"/>
              <a:t>показатель</a:t>
            </a:r>
            <a:r>
              <a:rPr lang="en-US" sz="2400" baseline="30000" dirty="0" smtClean="0"/>
              <a:t>&gt;</a:t>
            </a:r>
            <a:r>
              <a:rPr lang="ru-RU" sz="2400" baseline="30000" dirty="0" smtClean="0"/>
              <a:t>-2</a:t>
            </a:r>
            <a:r>
              <a:rPr lang="en-US" sz="2400" baseline="30000" dirty="0" smtClean="0"/>
              <a:t>^(q-1)</a:t>
            </a:r>
            <a:r>
              <a:rPr lang="ru-RU" sz="2400" dirty="0" smtClean="0"/>
              <a:t> </a:t>
            </a:r>
            <a:r>
              <a:rPr lang="en-US" sz="2400" dirty="0" smtClean="0"/>
              <a:t> </a:t>
            </a:r>
            <a:endParaRPr lang="ru-RU" sz="2400" dirty="0" smtClean="0"/>
          </a:p>
          <a:p>
            <a:r>
              <a:rPr lang="ru-RU" sz="2400" dirty="0" smtClean="0"/>
              <a:t>		= (-1)</a:t>
            </a:r>
            <a:r>
              <a:rPr lang="en-US" sz="2400" baseline="30000" dirty="0" smtClean="0"/>
              <a:t>S</a:t>
            </a:r>
            <a:r>
              <a:rPr lang="en-US" sz="2400" dirty="0" smtClean="0"/>
              <a:t> </a:t>
            </a:r>
            <a:r>
              <a:rPr lang="ru-RU" sz="2400" dirty="0" smtClean="0"/>
              <a:t>· </a:t>
            </a:r>
            <a:r>
              <a:rPr lang="en-US" sz="2400" dirty="0" smtClean="0"/>
              <a:t>(</a:t>
            </a:r>
            <a:r>
              <a:rPr lang="ru-RU" sz="2400" dirty="0" smtClean="0"/>
              <a:t>1</a:t>
            </a:r>
            <a:r>
              <a:rPr lang="en-US" sz="2400" dirty="0" smtClean="0"/>
              <a:t>+M/2</a:t>
            </a:r>
            <a:r>
              <a:rPr lang="en-US" sz="2400" baseline="30000" dirty="0" smtClean="0"/>
              <a:t>m</a:t>
            </a:r>
            <a:r>
              <a:rPr lang="en-US" sz="2400" dirty="0" smtClean="0"/>
              <a:t>)</a:t>
            </a:r>
            <a:r>
              <a:rPr lang="ru-RU" sz="2400" dirty="0" smtClean="0"/>
              <a:t> · </a:t>
            </a:r>
            <a:r>
              <a:rPr lang="en-US" sz="2400" dirty="0" smtClean="0"/>
              <a:t>2</a:t>
            </a:r>
            <a:r>
              <a:rPr lang="en-US" sz="2400" baseline="30000" dirty="0" smtClean="0"/>
              <a:t>1+Q-2^(q-1)</a:t>
            </a:r>
            <a:r>
              <a:rPr lang="en-US" sz="2400" dirty="0" smtClean="0"/>
              <a:t>.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0" y="4286256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/>
              <a:t>Особый случай (очень маленькие числа)</a:t>
            </a:r>
            <a:r>
              <a:rPr lang="en-US" sz="2400" b="1" i="1" dirty="0" smtClean="0"/>
              <a:t>:</a:t>
            </a:r>
            <a:r>
              <a:rPr lang="ru-RU" sz="2400" b="1" i="1" dirty="0" smtClean="0"/>
              <a:t> </a:t>
            </a:r>
            <a:r>
              <a:rPr lang="en-US" sz="2400" b="1" i="1" dirty="0" smtClean="0"/>
              <a:t>Q=0</a:t>
            </a:r>
            <a:endParaRPr lang="ru-RU" sz="2400" dirty="0" smtClean="0"/>
          </a:p>
          <a:p>
            <a:r>
              <a:rPr lang="en-US" sz="2400" dirty="0" smtClean="0"/>
              <a:t>X = (-1)</a:t>
            </a:r>
            <a:r>
              <a:rPr lang="en-US" sz="2400" baseline="30000" dirty="0" smtClean="0"/>
              <a:t>&lt;</a:t>
            </a:r>
            <a:r>
              <a:rPr lang="ru-RU" sz="2400" baseline="30000" dirty="0" smtClean="0"/>
              <a:t>знак</a:t>
            </a:r>
            <a:r>
              <a:rPr lang="en-US" sz="2400" baseline="30000" dirty="0" smtClean="0"/>
              <a:t>&gt;</a:t>
            </a:r>
            <a:r>
              <a:rPr lang="ru-RU" sz="2400" dirty="0" smtClean="0"/>
              <a:t> · </a:t>
            </a:r>
            <a:r>
              <a:rPr lang="en-US" sz="2400" b="1" dirty="0" smtClean="0"/>
              <a:t>0.</a:t>
            </a:r>
            <a:r>
              <a:rPr lang="en-US" sz="2400" dirty="0" smtClean="0"/>
              <a:t>&lt;</a:t>
            </a:r>
            <a:r>
              <a:rPr lang="ru-RU" sz="2400" i="1" dirty="0" smtClean="0"/>
              <a:t>мантисса</a:t>
            </a:r>
            <a:r>
              <a:rPr lang="en-US" sz="2400" dirty="0" smtClean="0"/>
              <a:t>&gt;</a:t>
            </a:r>
            <a:r>
              <a:rPr lang="ru-RU" sz="2400" dirty="0" smtClean="0"/>
              <a:t> · 2</a:t>
            </a:r>
            <a:r>
              <a:rPr lang="ru-RU" sz="2400" baseline="30000" dirty="0" smtClean="0"/>
              <a:t>-2</a:t>
            </a:r>
            <a:r>
              <a:rPr lang="en-US" sz="2400" baseline="30000" dirty="0" smtClean="0"/>
              <a:t>^(q-1)</a:t>
            </a:r>
            <a:r>
              <a:rPr lang="ru-RU" sz="2400" dirty="0" smtClean="0"/>
              <a:t>     = (-1)</a:t>
            </a:r>
            <a:r>
              <a:rPr lang="en-US" sz="2400" baseline="30000" dirty="0" smtClean="0"/>
              <a:t>S</a:t>
            </a:r>
            <a:r>
              <a:rPr lang="en-US" sz="2400" dirty="0" smtClean="0"/>
              <a:t> </a:t>
            </a:r>
            <a:r>
              <a:rPr lang="ru-RU" sz="2400" dirty="0" smtClean="0"/>
              <a:t>· </a:t>
            </a:r>
            <a:r>
              <a:rPr lang="en-US" sz="2400" dirty="0" smtClean="0"/>
              <a:t>(M/2</a:t>
            </a:r>
            <a:r>
              <a:rPr lang="en-US" sz="2400" baseline="30000" dirty="0" smtClean="0"/>
              <a:t>m</a:t>
            </a:r>
            <a:r>
              <a:rPr lang="en-US" sz="2400" dirty="0" smtClean="0"/>
              <a:t>)</a:t>
            </a:r>
            <a:r>
              <a:rPr lang="ru-RU" sz="2400" dirty="0" smtClean="0"/>
              <a:t> · </a:t>
            </a:r>
            <a:r>
              <a:rPr lang="en-US" sz="2400" dirty="0" smtClean="0"/>
              <a:t>2</a:t>
            </a:r>
            <a:r>
              <a:rPr lang="en-US" sz="2400" baseline="30000" dirty="0" smtClean="0"/>
              <a:t>-2^(q-1)</a:t>
            </a:r>
            <a:r>
              <a:rPr lang="en-US" sz="2400" dirty="0" smtClean="0"/>
              <a:t>.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0" y="5657671"/>
            <a:ext cx="70008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/>
              <a:t>Особые значения</a:t>
            </a:r>
            <a:r>
              <a:rPr lang="en-US" sz="2400" b="1" i="1" dirty="0" smtClean="0"/>
              <a:t>:</a:t>
            </a:r>
            <a:r>
              <a:rPr lang="ru-RU" sz="2400" dirty="0" smtClean="0"/>
              <a:t>	0</a:t>
            </a:r>
            <a:r>
              <a:rPr lang="en-US" sz="2400" dirty="0" smtClean="0"/>
              <a:t>:   Q = M = 0 = 00..0</a:t>
            </a:r>
            <a:r>
              <a:rPr lang="en-US" sz="2400" baseline="-25000" dirty="0" smtClean="0"/>
              <a:t>2</a:t>
            </a:r>
            <a:endParaRPr lang="ru-RU" sz="2400" baseline="-25000" dirty="0" smtClean="0"/>
          </a:p>
          <a:p>
            <a:r>
              <a:rPr lang="ru-RU" sz="2400" dirty="0" smtClean="0"/>
              <a:t>Бесконечность</a:t>
            </a:r>
            <a:r>
              <a:rPr lang="en-US" sz="2400" dirty="0" smtClean="0"/>
              <a:t> (INF)</a:t>
            </a:r>
            <a:r>
              <a:rPr lang="ru-RU" sz="2400" dirty="0" smtClean="0"/>
              <a:t>: </a:t>
            </a:r>
            <a:r>
              <a:rPr lang="en-US" sz="2400" dirty="0" smtClean="0"/>
              <a:t>Q = 2</a:t>
            </a:r>
            <a:r>
              <a:rPr lang="en-US" sz="2400" baseline="30000" dirty="0" smtClean="0"/>
              <a:t>q</a:t>
            </a:r>
            <a:r>
              <a:rPr lang="en-US" sz="2400" dirty="0" smtClean="0"/>
              <a:t>-1 = 11..1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, M = 0 = 00..0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.</a:t>
            </a:r>
          </a:p>
          <a:p>
            <a:r>
              <a:rPr lang="ru-RU" sz="2400" dirty="0" err="1" smtClean="0"/>
              <a:t>Не-число</a:t>
            </a:r>
            <a:r>
              <a:rPr lang="ru-RU" sz="2400" dirty="0" smtClean="0"/>
              <a:t> (</a:t>
            </a:r>
            <a:r>
              <a:rPr lang="en-US" sz="2400" dirty="0" smtClean="0"/>
              <a:t>NAN</a:t>
            </a:r>
            <a:r>
              <a:rPr lang="ru-RU" sz="2400" dirty="0" smtClean="0"/>
              <a:t>):	</a:t>
            </a:r>
            <a:r>
              <a:rPr lang="en-US" sz="2400" dirty="0" smtClean="0"/>
              <a:t> Q = 2</a:t>
            </a:r>
            <a:r>
              <a:rPr lang="en-US" sz="2400" baseline="30000" dirty="0" smtClean="0"/>
              <a:t>q</a:t>
            </a:r>
            <a:r>
              <a:rPr lang="en-US" sz="2400" dirty="0" smtClean="0"/>
              <a:t>-1 = 11..1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, M &gt; 0.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7143768" y="5657671"/>
            <a:ext cx="20002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/>
              <a:t>Вывод</a:t>
            </a:r>
            <a:r>
              <a:rPr lang="ru-RU" dirty="0" smtClean="0"/>
              <a:t>:</a:t>
            </a:r>
          </a:p>
          <a:p>
            <a:r>
              <a:rPr lang="en-US" dirty="0" smtClean="0"/>
              <a:t>NAN &gt; INF</a:t>
            </a:r>
          </a:p>
          <a:p>
            <a:r>
              <a:rPr lang="ru-RU" dirty="0" err="1" smtClean="0"/>
              <a:t>Не-число</a:t>
            </a:r>
            <a:r>
              <a:rPr lang="ru-RU" dirty="0" smtClean="0"/>
              <a:t> больше бесконечности!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14356"/>
          </a:xfrm>
        </p:spPr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Типы вещественных чисел</a:t>
            </a:r>
            <a:endParaRPr lang="ru-RU" b="1" i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908720"/>
            <a:ext cx="9144000" cy="187220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3000" dirty="0" smtClean="0"/>
              <a:t>Все «встроенные» типы чисел имеют фиксированную длину (количество разрядов).</a:t>
            </a:r>
            <a:br>
              <a:rPr lang="ru-RU" sz="30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3000" dirty="0" smtClean="0"/>
              <a:t>Количество разрядов зависит от типа числа.</a:t>
            </a:r>
            <a:endParaRPr lang="en-US" sz="3000" dirty="0" smtClean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9996025"/>
              </p:ext>
            </p:extLst>
          </p:nvPr>
        </p:nvGraphicFramePr>
        <p:xfrm>
          <a:off x="142845" y="3500438"/>
          <a:ext cx="8858311" cy="268005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179433"/>
                <a:gridCol w="2038825"/>
                <a:gridCol w="1996847"/>
                <a:gridCol w="2643206"/>
              </a:tblGrid>
              <a:tr h="39161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/>
                        <a:t>Тип</a:t>
                      </a:r>
                    </a:p>
                  </a:txBody>
                  <a:tcPr>
                    <a:lnL w="381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Длина</a:t>
                      </a:r>
                      <a:endParaRPr lang="ru-RU" sz="3200" b="1" dirty="0"/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baseline="0" dirty="0" smtClean="0"/>
                        <a:t>Мантисса </a:t>
                      </a:r>
                      <a:endParaRPr lang="ru-RU" sz="3200" b="1" dirty="0"/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baseline="0" dirty="0" smtClean="0"/>
                        <a:t>Показатель </a:t>
                      </a:r>
                      <a:endParaRPr lang="ru-RU" sz="3200" b="1" dirty="0"/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5039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dirty="0" smtClean="0"/>
                        <a:t>Single</a:t>
                      </a:r>
                      <a:endParaRPr lang="ru-RU" sz="2800" b="1" dirty="0" smtClean="0"/>
                    </a:p>
                  </a:txBody>
                  <a:tcPr>
                    <a:lnL w="381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32 бита = 4 байта </a:t>
                      </a:r>
                      <a:endParaRPr lang="ru-RU" dirty="0"/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aseline="0" dirty="0" smtClean="0"/>
                        <a:t>23 бита (+1)</a:t>
                      </a:r>
                      <a:endParaRPr lang="ru-RU" dirty="0"/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aseline="0" dirty="0" smtClean="0"/>
                        <a:t>8 бит</a:t>
                      </a:r>
                      <a:endParaRPr lang="ru-RU" dirty="0"/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3284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dirty="0" smtClean="0"/>
                        <a:t>Real, double</a:t>
                      </a:r>
                      <a:endParaRPr lang="ru-RU" sz="2800" b="1" dirty="0"/>
                    </a:p>
                  </a:txBody>
                  <a:tcPr>
                    <a:lnL w="381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64 бита = 8 байт</a:t>
                      </a:r>
                      <a:endParaRPr lang="ru-RU" dirty="0"/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aseline="0" dirty="0" smtClean="0"/>
                        <a:t>52 бита (+1)</a:t>
                      </a:r>
                      <a:endParaRPr lang="ru-RU" dirty="0"/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aseline="0" dirty="0" smtClean="0"/>
                        <a:t>11 бит</a:t>
                      </a:r>
                      <a:endParaRPr lang="ru-RU" dirty="0"/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5039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i="1" dirty="0" smtClean="0">
                          <a:solidFill>
                            <a:srgbClr val="C00000"/>
                          </a:solidFill>
                        </a:rPr>
                        <a:t>Real48</a:t>
                      </a:r>
                      <a:endParaRPr lang="ru-RU" sz="2800" b="0" i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48 бит = 6 байт</a:t>
                      </a:r>
                      <a:endParaRPr lang="ru-RU" dirty="0"/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aseline="0" dirty="0" smtClean="0"/>
                        <a:t>40 бит (+1)</a:t>
                      </a:r>
                      <a:endParaRPr lang="ru-RU" dirty="0"/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 </a:t>
                      </a:r>
                      <a:r>
                        <a:rPr lang="ru-RU" baseline="0" dirty="0" smtClean="0"/>
                        <a:t>8 бит</a:t>
                      </a:r>
                      <a:endParaRPr lang="ru-RU" dirty="0"/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46450"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Extended</a:t>
                      </a:r>
                      <a:endParaRPr lang="ru-RU" sz="2800" b="1" dirty="0"/>
                    </a:p>
                  </a:txBody>
                  <a:tcPr>
                    <a:lnL w="381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80 бит = 10 байт</a:t>
                      </a:r>
                      <a:endParaRPr lang="ru-RU" dirty="0"/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aseline="0" dirty="0" smtClean="0"/>
                        <a:t>63 бита (+1)</a:t>
                      </a:r>
                      <a:endParaRPr lang="ru-RU" dirty="0"/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aseline="0" dirty="0" smtClean="0"/>
                        <a:t>16 бит</a:t>
                      </a:r>
                      <a:endParaRPr lang="ru-RU" dirty="0"/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14282" y="2928934"/>
            <a:ext cx="87154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i="1" dirty="0" smtClean="0">
                <a:solidFill>
                  <a:srgbClr val="7030A0"/>
                </a:solidFill>
              </a:rPr>
              <a:t>Типы вещественных чисел в </a:t>
            </a:r>
            <a:r>
              <a:rPr lang="en-US" sz="3200" b="1" i="1" dirty="0" smtClean="0">
                <a:solidFill>
                  <a:srgbClr val="7030A0"/>
                </a:solidFill>
              </a:rPr>
              <a:t>Delphi:</a:t>
            </a:r>
            <a:endParaRPr lang="ru-RU" sz="3200" b="1" i="1" dirty="0" smtClean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14356"/>
          </a:xfrm>
        </p:spPr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Типы вещественных чисел</a:t>
            </a:r>
            <a:endParaRPr lang="ru-RU" b="1" i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908720"/>
            <a:ext cx="9144000" cy="187220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3000" dirty="0" smtClean="0"/>
              <a:t>Все «встроенные» типы чисел имеют фиксированную длину (количество разрядов).</a:t>
            </a:r>
            <a:br>
              <a:rPr lang="ru-RU" sz="30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3000" dirty="0" smtClean="0"/>
              <a:t>Количество разрядов зависит от типа числа.</a:t>
            </a:r>
            <a:endParaRPr lang="en-US" sz="3000" dirty="0" smtClean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4509764"/>
              </p:ext>
            </p:extLst>
          </p:nvPr>
        </p:nvGraphicFramePr>
        <p:xfrm>
          <a:off x="142845" y="3500438"/>
          <a:ext cx="8858311" cy="268005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179433"/>
                <a:gridCol w="2038825"/>
                <a:gridCol w="1996847"/>
                <a:gridCol w="2643206"/>
              </a:tblGrid>
              <a:tr h="39161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/>
                        <a:t>Тип</a:t>
                      </a:r>
                    </a:p>
                  </a:txBody>
                  <a:tcPr>
                    <a:lnL w="381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Длина</a:t>
                      </a:r>
                      <a:endParaRPr lang="ru-RU" sz="3200" b="1" dirty="0"/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baseline="0" dirty="0" smtClean="0"/>
                        <a:t>Мантисса </a:t>
                      </a:r>
                      <a:endParaRPr lang="ru-RU" sz="3200" b="1" dirty="0"/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baseline="0" dirty="0" smtClean="0"/>
                        <a:t>Показатель </a:t>
                      </a:r>
                      <a:endParaRPr lang="ru-RU" sz="3200" b="1" dirty="0"/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5039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dirty="0" smtClean="0"/>
                        <a:t> float</a:t>
                      </a:r>
                      <a:endParaRPr lang="ru-RU" sz="2800" b="1" dirty="0" smtClean="0"/>
                    </a:p>
                  </a:txBody>
                  <a:tcPr>
                    <a:lnL w="381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32 бита = 4 байта </a:t>
                      </a:r>
                      <a:endParaRPr lang="ru-RU" dirty="0"/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aseline="0" dirty="0" smtClean="0"/>
                        <a:t>23 бита (+1)</a:t>
                      </a:r>
                      <a:endParaRPr lang="ru-RU" dirty="0"/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aseline="0" dirty="0" smtClean="0"/>
                        <a:t>8 бит</a:t>
                      </a:r>
                      <a:endParaRPr lang="ru-RU" dirty="0"/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3284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dirty="0" smtClean="0"/>
                        <a:t> double</a:t>
                      </a:r>
                      <a:endParaRPr lang="ru-RU" sz="2800" b="1" dirty="0"/>
                    </a:p>
                  </a:txBody>
                  <a:tcPr>
                    <a:lnL w="381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64 бита = 8 байт</a:t>
                      </a:r>
                      <a:endParaRPr lang="ru-RU" dirty="0"/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aseline="0" dirty="0" smtClean="0"/>
                        <a:t>52 бита (+1)</a:t>
                      </a:r>
                      <a:endParaRPr lang="ru-RU" dirty="0"/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aseline="0" dirty="0" smtClean="0"/>
                        <a:t>11 бит</a:t>
                      </a:r>
                      <a:endParaRPr lang="ru-RU" dirty="0"/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5039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i="1" dirty="0" smtClean="0">
                          <a:solidFill>
                            <a:schemeClr val="tx1"/>
                          </a:solidFill>
                        </a:rPr>
                        <a:t>long double</a:t>
                      </a:r>
                      <a:endParaRPr lang="ru-RU" sz="2800" b="1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80 бит = 10 байт</a:t>
                      </a:r>
                      <a:endParaRPr lang="ru-RU" dirty="0"/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aseline="0" dirty="0" smtClean="0"/>
                        <a:t>63 бита (+1)</a:t>
                      </a:r>
                      <a:endParaRPr lang="ru-RU" dirty="0"/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aseline="0" dirty="0" smtClean="0"/>
                        <a:t>16 бит</a:t>
                      </a:r>
                      <a:endParaRPr lang="ru-RU" dirty="0"/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464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i="1" dirty="0" smtClean="0">
                          <a:solidFill>
                            <a:srgbClr val="FF0000"/>
                          </a:solidFill>
                        </a:rPr>
                        <a:t>long double</a:t>
                      </a:r>
                      <a:endParaRPr lang="ru-RU" sz="2800" b="0" i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</a:t>
                      </a:r>
                      <a:r>
                        <a:rPr lang="ru-RU" dirty="0" smtClean="0"/>
                        <a:t>8 бит = 1</a:t>
                      </a:r>
                      <a:r>
                        <a:rPr lang="en-US" dirty="0" smtClean="0"/>
                        <a:t>6</a:t>
                      </a:r>
                      <a:r>
                        <a:rPr lang="ru-RU" dirty="0" smtClean="0"/>
                        <a:t> байт</a:t>
                      </a:r>
                      <a:endParaRPr lang="ru-RU" dirty="0"/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/>
                        <a:t>95</a:t>
                      </a:r>
                      <a:r>
                        <a:rPr lang="ru-RU" baseline="0" dirty="0" smtClean="0"/>
                        <a:t> бит (+1)</a:t>
                      </a:r>
                      <a:endParaRPr lang="ru-RU" dirty="0"/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/>
                        <a:t>32</a:t>
                      </a:r>
                      <a:r>
                        <a:rPr lang="ru-RU" baseline="0" dirty="0" smtClean="0"/>
                        <a:t> бит</a:t>
                      </a:r>
                      <a:endParaRPr lang="ru-RU" dirty="0"/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14282" y="2928934"/>
            <a:ext cx="87154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i="1" dirty="0" smtClean="0">
                <a:solidFill>
                  <a:srgbClr val="7030A0"/>
                </a:solidFill>
              </a:rPr>
              <a:t>Типы вещественных чисел в </a:t>
            </a:r>
            <a:r>
              <a:rPr lang="en-US" sz="3200" b="1" i="1" dirty="0" smtClean="0">
                <a:solidFill>
                  <a:srgbClr val="7030A0"/>
                </a:solidFill>
              </a:rPr>
              <a:t>C++:</a:t>
            </a:r>
            <a:endParaRPr lang="ru-RU" sz="3200" b="1" i="1" dirty="0" smtClean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8814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14356"/>
          </a:xfrm>
        </p:spPr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Точность представления чисел</a:t>
            </a:r>
            <a:endParaRPr lang="ru-RU" b="1" i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1428736"/>
            <a:ext cx="9144000" cy="442915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b="1" i="1" dirty="0" smtClean="0">
                <a:solidFill>
                  <a:srgbClr val="0000CC"/>
                </a:solidFill>
              </a:rPr>
              <a:t>Что даёт знание формата вещественных чисел?</a:t>
            </a:r>
          </a:p>
          <a:p>
            <a:pPr marL="0" indent="0">
              <a:buNone/>
            </a:pPr>
            <a:endParaRPr lang="ru-RU" b="1" i="1" dirty="0" smtClean="0">
              <a:solidFill>
                <a:srgbClr val="0000CC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Можно установить </a:t>
            </a:r>
            <a:r>
              <a:rPr lang="ru-RU" b="1" i="1" dirty="0" smtClean="0"/>
              <a:t>точность представления</a:t>
            </a:r>
            <a:r>
              <a:rPr lang="ru-RU" dirty="0" smtClean="0"/>
              <a:t> чисел (т.е. количество верных знаков в мантиссе)</a:t>
            </a:r>
            <a:br>
              <a:rPr lang="ru-RU" dirty="0" smtClean="0"/>
            </a:b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Можно установить </a:t>
            </a:r>
            <a:r>
              <a:rPr lang="ru-RU" b="1" i="1" dirty="0" smtClean="0"/>
              <a:t>диапазон представимых значений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(т.е. </a:t>
            </a:r>
            <a:r>
              <a:rPr lang="ru-RU" b="1" dirty="0" smtClean="0"/>
              <a:t>наибольшее</a:t>
            </a:r>
            <a:r>
              <a:rPr lang="ru-RU" dirty="0" smtClean="0"/>
              <a:t> и </a:t>
            </a:r>
            <a:r>
              <a:rPr lang="ru-RU" b="1" dirty="0" smtClean="0"/>
              <a:t>наименьшее</a:t>
            </a:r>
            <a:r>
              <a:rPr lang="ru-RU" dirty="0" smtClean="0"/>
              <a:t> значения чисел, которые можно представить в данном типе).</a:t>
            </a:r>
            <a:endParaRPr lang="en-US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14356"/>
          </a:xfrm>
        </p:spPr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Точность представления чисел</a:t>
            </a:r>
            <a:endParaRPr lang="ru-RU" b="1" i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Content Placeholder 4"/>
          <p:cNvSpPr txBox="1">
            <a:spLocks/>
          </p:cNvSpPr>
          <p:nvPr/>
        </p:nvSpPr>
        <p:spPr>
          <a:xfrm>
            <a:off x="0" y="2924944"/>
            <a:ext cx="9144000" cy="37187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spcBef>
                <a:spcPct val="20000"/>
              </a:spcBef>
            </a:pPr>
            <a:r>
              <a:rPr kumimoji="0" lang="ru-RU" sz="2800" b="1" i="1" u="none" strike="noStrike" kern="1200" cap="none" spc="0" normalizeH="0" noProof="0" dirty="0" smtClean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Решение:</a:t>
            </a:r>
            <a:r>
              <a:rPr lang="ru-RU" sz="2800" dirty="0" smtClean="0">
                <a:solidFill>
                  <a:srgbClr val="008000"/>
                </a:solidFill>
              </a:rPr>
              <a:t> </a:t>
            </a:r>
          </a:p>
          <a:p>
            <a:pPr lvl="0">
              <a:spcBef>
                <a:spcPct val="20000"/>
              </a:spcBef>
            </a:pPr>
            <a:r>
              <a:rPr lang="ru-RU" sz="2800" dirty="0" smtClean="0"/>
              <a:t>для </a:t>
            </a:r>
            <a:r>
              <a:rPr lang="en-US" sz="2800" dirty="0" smtClean="0"/>
              <a:t>SINGLE </a:t>
            </a:r>
            <a:r>
              <a:rPr lang="ru-RU" sz="2800" dirty="0" smtClean="0"/>
              <a:t>длина мантиссы 23 бита +1 бит подразумеваемый, всего 24 бита.</a:t>
            </a:r>
          </a:p>
          <a:p>
            <a:pPr lvl="0">
              <a:spcBef>
                <a:spcPct val="20000"/>
              </a:spcBef>
            </a:pPr>
            <a:r>
              <a:rPr lang="ru-RU" sz="2800" dirty="0" smtClean="0"/>
              <a:t>Самый младший бит составляет </a:t>
            </a:r>
            <a:r>
              <a:rPr lang="en-US" sz="2800" dirty="0" smtClean="0"/>
              <a:t>≈</a:t>
            </a:r>
            <a:r>
              <a:rPr lang="ru-RU" sz="2800" dirty="0" smtClean="0"/>
              <a:t>1/2</a:t>
            </a:r>
            <a:r>
              <a:rPr lang="ru-RU" sz="2800" baseline="30000" dirty="0" smtClean="0"/>
              <a:t>24</a:t>
            </a:r>
            <a:r>
              <a:rPr lang="ru-RU" sz="2800" dirty="0" smtClean="0"/>
              <a:t> от значения мантиссы, т.е. </a:t>
            </a:r>
            <a:r>
              <a:rPr lang="en-US" sz="2800" dirty="0" smtClean="0"/>
              <a:t>≈</a:t>
            </a:r>
            <a:r>
              <a:rPr lang="ru-RU" sz="2800" dirty="0" smtClean="0"/>
              <a:t>1/(2</a:t>
            </a:r>
            <a:r>
              <a:rPr lang="en-US" sz="2800" baseline="30000" dirty="0" smtClean="0"/>
              <a:t>4</a:t>
            </a:r>
            <a:r>
              <a:rPr lang="en-US" sz="2800" dirty="0" smtClean="0"/>
              <a:t>·2</a:t>
            </a:r>
            <a:r>
              <a:rPr lang="en-US" sz="2800" baseline="30000" dirty="0" smtClean="0"/>
              <a:t>20</a:t>
            </a:r>
            <a:r>
              <a:rPr lang="ru-RU" sz="2800" dirty="0" smtClean="0"/>
              <a:t>)</a:t>
            </a:r>
            <a:r>
              <a:rPr lang="en-US" sz="2800" dirty="0" smtClean="0"/>
              <a:t> =1/(</a:t>
            </a:r>
            <a:r>
              <a:rPr lang="ru-RU" sz="2800" dirty="0" smtClean="0"/>
              <a:t>2</a:t>
            </a:r>
            <a:r>
              <a:rPr lang="en-US" sz="2800" baseline="30000" dirty="0" smtClean="0"/>
              <a:t>4</a:t>
            </a:r>
            <a:r>
              <a:rPr lang="en-US" sz="2800" dirty="0" smtClean="0"/>
              <a:t>·(2</a:t>
            </a:r>
            <a:r>
              <a:rPr lang="en-US" sz="2800" baseline="30000" dirty="0" smtClean="0"/>
              <a:t>10</a:t>
            </a:r>
            <a:r>
              <a:rPr lang="en-US" sz="2800" dirty="0" smtClean="0"/>
              <a:t>)</a:t>
            </a:r>
            <a:r>
              <a:rPr lang="en-US" sz="2800" baseline="30000" dirty="0" smtClean="0"/>
              <a:t>2</a:t>
            </a:r>
            <a:r>
              <a:rPr lang="en-US" sz="2800" dirty="0" smtClean="0"/>
              <a:t>) ≈1/(16·(10</a:t>
            </a:r>
            <a:r>
              <a:rPr lang="en-US" sz="2800" baseline="30000" dirty="0" smtClean="0"/>
              <a:t>3</a:t>
            </a:r>
            <a:r>
              <a:rPr lang="en-US" sz="2800" dirty="0" smtClean="0"/>
              <a:t>)</a:t>
            </a:r>
            <a:r>
              <a:rPr lang="en-US" sz="2800" baseline="30000" dirty="0" smtClean="0"/>
              <a:t>2</a:t>
            </a:r>
            <a:r>
              <a:rPr lang="en-US" sz="2800" dirty="0" smtClean="0"/>
              <a:t>) ≈1/10</a:t>
            </a:r>
            <a:r>
              <a:rPr lang="en-US" sz="2800" baseline="30000" dirty="0" smtClean="0"/>
              <a:t>7</a:t>
            </a:r>
            <a:r>
              <a:rPr lang="en-US" sz="2800" dirty="0" smtClean="0"/>
              <a:t>.</a:t>
            </a:r>
            <a:endParaRPr lang="ru-RU" sz="2800" dirty="0" smtClean="0"/>
          </a:p>
          <a:p>
            <a:pPr lvl="0">
              <a:spcBef>
                <a:spcPct val="20000"/>
              </a:spcBef>
            </a:pPr>
            <a:r>
              <a:rPr lang="ru-RU" sz="2800" dirty="0" smtClean="0"/>
              <a:t>Т.е. </a:t>
            </a:r>
            <a:r>
              <a:rPr lang="en-US" sz="2800" dirty="0" smtClean="0"/>
              <a:t>SINGLE </a:t>
            </a:r>
            <a:r>
              <a:rPr lang="ru-RU" sz="2800" dirty="0" smtClean="0"/>
              <a:t>даёт </a:t>
            </a:r>
            <a:r>
              <a:rPr lang="ru-RU" sz="2800" b="1" i="1" dirty="0" smtClean="0"/>
              <a:t>не более 7 верных 10-ичных знаков.</a:t>
            </a:r>
            <a:endParaRPr kumimoji="0" lang="ru-RU" sz="2800" b="1" i="1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Content Placeholder 4"/>
          <p:cNvSpPr txBox="1">
            <a:spLocks/>
          </p:cNvSpPr>
          <p:nvPr/>
        </p:nvSpPr>
        <p:spPr>
          <a:xfrm>
            <a:off x="0" y="1340768"/>
            <a:ext cx="9144000" cy="10715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8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Пример 1: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Какова </a:t>
            </a:r>
            <a:r>
              <a:rPr kumimoji="0" lang="ru-RU" sz="280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точность представления для типа </a:t>
            </a:r>
            <a:r>
              <a:rPr kumimoji="0" lang="en-US" sz="280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SINGLE</a:t>
            </a:r>
            <a:r>
              <a:rPr lang="en-US" sz="2800" baseline="0" dirty="0" smtClean="0"/>
              <a:t>?</a:t>
            </a:r>
            <a:endParaRPr kumimoji="0" lang="ru-RU" sz="28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14356"/>
          </a:xfrm>
        </p:spPr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Точность представления чисел</a:t>
            </a:r>
            <a:endParaRPr lang="ru-RU" b="1" i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Content Placeholder 4"/>
          <p:cNvSpPr txBox="1">
            <a:spLocks/>
          </p:cNvSpPr>
          <p:nvPr/>
        </p:nvSpPr>
        <p:spPr>
          <a:xfrm>
            <a:off x="0" y="928670"/>
            <a:ext cx="9144000" cy="10715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8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Пример 2: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Каков примерный</a:t>
            </a:r>
            <a:r>
              <a:rPr kumimoji="0" lang="ru-RU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диапазон значений </a:t>
            </a:r>
            <a:r>
              <a:rPr kumimoji="0" lang="ru-RU" sz="280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для типа </a:t>
            </a:r>
            <a:r>
              <a:rPr kumimoji="0" lang="en-US" sz="280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SINGLE</a:t>
            </a:r>
            <a:r>
              <a:rPr lang="en-US" sz="2800" baseline="0" dirty="0" smtClean="0"/>
              <a:t>?</a:t>
            </a:r>
            <a:endParaRPr kumimoji="0" lang="ru-RU" sz="28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Content Placeholder 4"/>
          <p:cNvSpPr txBox="1">
            <a:spLocks/>
          </p:cNvSpPr>
          <p:nvPr/>
        </p:nvSpPr>
        <p:spPr>
          <a:xfrm>
            <a:off x="0" y="2357430"/>
            <a:ext cx="9144000" cy="450057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lvl="0">
              <a:spcBef>
                <a:spcPct val="20000"/>
              </a:spcBef>
            </a:pPr>
            <a:r>
              <a:rPr kumimoji="0" lang="ru-RU" sz="2800" b="1" i="1" u="none" strike="noStrike" kern="1200" cap="none" spc="0" normalizeH="0" noProof="0" dirty="0" smtClean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Решение:</a:t>
            </a:r>
            <a:r>
              <a:rPr lang="ru-RU" sz="2800" dirty="0" smtClean="0">
                <a:solidFill>
                  <a:srgbClr val="008000"/>
                </a:solidFill>
              </a:rPr>
              <a:t> </a:t>
            </a:r>
            <a:endParaRPr lang="en-US" sz="2800" dirty="0" smtClean="0">
              <a:solidFill>
                <a:srgbClr val="008000"/>
              </a:solidFill>
            </a:endParaRPr>
          </a:p>
          <a:p>
            <a:pPr lvl="0">
              <a:spcBef>
                <a:spcPct val="20000"/>
              </a:spcBef>
            </a:pPr>
            <a:r>
              <a:rPr lang="ru-RU" sz="2800" dirty="0" smtClean="0"/>
              <a:t>для </a:t>
            </a:r>
            <a:r>
              <a:rPr lang="en-US" sz="2800" dirty="0" smtClean="0"/>
              <a:t>SINGLE </a:t>
            </a:r>
            <a:r>
              <a:rPr lang="ru-RU" sz="2800" b="1" dirty="0" smtClean="0"/>
              <a:t>наибольшее число </a:t>
            </a:r>
            <a:r>
              <a:rPr lang="ru-RU" sz="2800" dirty="0" smtClean="0"/>
              <a:t>= 1*2</a:t>
            </a:r>
            <a:r>
              <a:rPr lang="ru-RU" sz="2800" baseline="30000" dirty="0" smtClean="0"/>
              <a:t>1+255-128</a:t>
            </a:r>
            <a:r>
              <a:rPr lang="ru-RU" sz="2800" dirty="0" smtClean="0"/>
              <a:t> = 2</a:t>
            </a:r>
            <a:r>
              <a:rPr lang="ru-RU" sz="2800" baseline="30000" dirty="0" smtClean="0"/>
              <a:t>128</a:t>
            </a:r>
            <a:r>
              <a:rPr lang="ru-RU" sz="2800" dirty="0" smtClean="0"/>
              <a:t> = 2</a:t>
            </a:r>
            <a:r>
              <a:rPr lang="ru-RU" sz="2800" baseline="30000" dirty="0" smtClean="0"/>
              <a:t>120</a:t>
            </a:r>
            <a:r>
              <a:rPr lang="ru-RU" sz="2800" dirty="0" smtClean="0"/>
              <a:t>*2</a:t>
            </a:r>
            <a:r>
              <a:rPr lang="ru-RU" sz="2800" baseline="30000" dirty="0" smtClean="0"/>
              <a:t>8</a:t>
            </a:r>
            <a:r>
              <a:rPr lang="en-US" sz="2800" dirty="0" smtClean="0"/>
              <a:t>  ≈ </a:t>
            </a:r>
            <a:r>
              <a:rPr lang="ru-RU" sz="2800" dirty="0" smtClean="0"/>
              <a:t>2.5*10</a:t>
            </a:r>
            <a:r>
              <a:rPr lang="ru-RU" sz="2800" baseline="30000" dirty="0" smtClean="0"/>
              <a:t>36</a:t>
            </a:r>
            <a:r>
              <a:rPr lang="ru-RU" sz="2800" dirty="0" smtClean="0"/>
              <a:t>*10</a:t>
            </a:r>
            <a:r>
              <a:rPr lang="ru-RU" sz="2800" baseline="30000" dirty="0" smtClean="0"/>
              <a:t>2</a:t>
            </a:r>
            <a:r>
              <a:rPr lang="ru-RU" sz="2800" dirty="0" smtClean="0"/>
              <a:t> = 2.5*10</a:t>
            </a:r>
            <a:r>
              <a:rPr lang="ru-RU" sz="2800" baseline="30000" dirty="0" smtClean="0"/>
              <a:t>38</a:t>
            </a:r>
            <a:r>
              <a:rPr lang="ru-RU" sz="2800" dirty="0" smtClean="0"/>
              <a:t>.</a:t>
            </a:r>
            <a:br>
              <a:rPr lang="ru-RU" sz="2800" dirty="0" smtClean="0"/>
            </a:br>
            <a:r>
              <a:rPr lang="ru-RU" sz="2800" dirty="0" smtClean="0"/>
              <a:t>	</a:t>
            </a:r>
            <a:r>
              <a:rPr lang="en-US" sz="2800" dirty="0" smtClean="0"/>
              <a:t>(</a:t>
            </a:r>
            <a:r>
              <a:rPr lang="ru-RU" sz="2800" dirty="0" smtClean="0"/>
              <a:t>точное значение </a:t>
            </a:r>
            <a:r>
              <a:rPr lang="en-US" sz="2800" dirty="0" smtClean="0"/>
              <a:t>3,40282347*10</a:t>
            </a:r>
            <a:r>
              <a:rPr lang="en-US" sz="2800" baseline="30000" dirty="0" smtClean="0"/>
              <a:t>38</a:t>
            </a:r>
            <a:r>
              <a:rPr lang="en-US" sz="2800" dirty="0" smtClean="0"/>
              <a:t>)</a:t>
            </a:r>
          </a:p>
          <a:p>
            <a:pPr lvl="0">
              <a:spcBef>
                <a:spcPct val="20000"/>
              </a:spcBef>
            </a:pPr>
            <a:r>
              <a:rPr lang="ru-RU" sz="2800" b="1" dirty="0" smtClean="0"/>
              <a:t>Наименьшее число</a:t>
            </a:r>
            <a:r>
              <a:rPr lang="ru-RU" sz="2800" dirty="0" smtClean="0"/>
              <a:t>: нормализованное 10</a:t>
            </a:r>
            <a:r>
              <a:rPr lang="ru-RU" sz="2800" baseline="30000" dirty="0" smtClean="0"/>
              <a:t>-38</a:t>
            </a:r>
            <a:r>
              <a:rPr lang="ru-RU" sz="2800" dirty="0" smtClean="0"/>
              <a:t>, </a:t>
            </a:r>
            <a:endParaRPr lang="en-US" sz="2800" dirty="0" smtClean="0"/>
          </a:p>
          <a:p>
            <a:pPr lvl="0">
              <a:spcBef>
                <a:spcPct val="20000"/>
              </a:spcBef>
            </a:pPr>
            <a:r>
              <a:rPr lang="ru-RU" sz="2800" dirty="0" smtClean="0"/>
              <a:t>плюс ненормализованные маленькие дают уменьшение ещё на 2</a:t>
            </a:r>
            <a:r>
              <a:rPr lang="ru-RU" sz="2800" baseline="30000" dirty="0" smtClean="0"/>
              <a:t>-23</a:t>
            </a:r>
            <a:r>
              <a:rPr lang="ru-RU" sz="2800" dirty="0" smtClean="0"/>
              <a:t> = 10</a:t>
            </a:r>
            <a:r>
              <a:rPr lang="ru-RU" sz="2800" baseline="30000" dirty="0" smtClean="0"/>
              <a:t>-7</a:t>
            </a:r>
            <a:r>
              <a:rPr lang="ru-RU" sz="2800" dirty="0" smtClean="0"/>
              <a:t>. </a:t>
            </a:r>
            <a:endParaRPr lang="en-US" sz="2800" dirty="0" smtClean="0"/>
          </a:p>
          <a:p>
            <a:pPr lvl="0">
              <a:spcBef>
                <a:spcPct val="20000"/>
              </a:spcBef>
            </a:pPr>
            <a:r>
              <a:rPr lang="ru-RU" sz="2800" dirty="0" smtClean="0"/>
              <a:t>Всего 10</a:t>
            </a:r>
            <a:r>
              <a:rPr lang="ru-RU" sz="2800" baseline="30000" dirty="0" smtClean="0"/>
              <a:t>-45</a:t>
            </a:r>
          </a:p>
          <a:p>
            <a:pPr lvl="0">
              <a:spcBef>
                <a:spcPct val="20000"/>
              </a:spcBef>
            </a:pPr>
            <a:r>
              <a:rPr lang="ru-RU" sz="2800" dirty="0" smtClean="0"/>
              <a:t>	</a:t>
            </a:r>
            <a:r>
              <a:rPr lang="en-US" sz="2800" dirty="0" smtClean="0"/>
              <a:t>(</a:t>
            </a:r>
            <a:r>
              <a:rPr lang="ru-RU" sz="2800" dirty="0" smtClean="0"/>
              <a:t>точное значение </a:t>
            </a:r>
            <a:r>
              <a:rPr lang="en-US" sz="2800" dirty="0" smtClean="0"/>
              <a:t>1,40129846</a:t>
            </a:r>
            <a:r>
              <a:rPr lang="ru-RU" sz="2800" dirty="0" smtClean="0"/>
              <a:t>*10</a:t>
            </a:r>
            <a:r>
              <a:rPr lang="en-US" sz="2800" baseline="30000" dirty="0" smtClean="0"/>
              <a:t>-45</a:t>
            </a:r>
            <a:r>
              <a:rPr lang="ru-RU" sz="2800" dirty="0" smtClean="0"/>
              <a:t>)</a:t>
            </a:r>
            <a:r>
              <a:rPr lang="en-US" sz="2800" dirty="0" smtClean="0"/>
              <a:t/>
            </a:r>
            <a:br>
              <a:rPr lang="en-US" sz="2800" dirty="0" smtClean="0"/>
            </a:br>
            <a:endParaRPr kumimoji="0" lang="ru-RU" sz="2800" b="0" i="0" u="none" strike="noStrike" kern="1200" cap="none" spc="0" normalizeH="0" baseline="3000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14356"/>
          </a:xfrm>
        </p:spPr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Непреложные истины</a:t>
            </a:r>
            <a:endParaRPr lang="ru-RU" b="1" i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Content Placeholder 4"/>
          <p:cNvSpPr txBox="1">
            <a:spLocks/>
          </p:cNvSpPr>
          <p:nvPr/>
        </p:nvSpPr>
        <p:spPr>
          <a:xfrm>
            <a:off x="0" y="1857364"/>
            <a:ext cx="9144000" cy="50006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lvl="0">
              <a:spcBef>
                <a:spcPct val="20000"/>
              </a:spcBef>
            </a:pPr>
            <a:r>
              <a:rPr kumimoji="0" lang="ru-RU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Представление числа  0:</a:t>
            </a:r>
          </a:p>
        </p:txBody>
      </p:sp>
      <p:sp>
        <p:nvSpPr>
          <p:cNvPr id="6" name="Content Placeholder 4"/>
          <p:cNvSpPr txBox="1">
            <a:spLocks/>
          </p:cNvSpPr>
          <p:nvPr/>
        </p:nvSpPr>
        <p:spPr>
          <a:xfrm>
            <a:off x="0" y="1000108"/>
            <a:ext cx="9144000" cy="71438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4400" b="1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+0 ≠ -0</a:t>
            </a:r>
            <a:endParaRPr kumimoji="0" lang="ru-RU" sz="4400" b="0" u="none" strike="noStrike" kern="1200" cap="none" spc="0" normalizeH="0" noProof="0" dirty="0" smtClean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71948" y="2571744"/>
          <a:ext cx="8858310" cy="3708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95277"/>
                <a:gridCol w="295277"/>
                <a:gridCol w="295277"/>
                <a:gridCol w="295277"/>
                <a:gridCol w="295277"/>
                <a:gridCol w="295277"/>
                <a:gridCol w="295277"/>
                <a:gridCol w="295277"/>
                <a:gridCol w="295277"/>
                <a:gridCol w="295277"/>
                <a:gridCol w="295277"/>
                <a:gridCol w="295277"/>
                <a:gridCol w="295277"/>
                <a:gridCol w="295277"/>
                <a:gridCol w="295277"/>
                <a:gridCol w="295277"/>
                <a:gridCol w="295277"/>
                <a:gridCol w="295277"/>
                <a:gridCol w="295277"/>
                <a:gridCol w="295277"/>
                <a:gridCol w="295277"/>
                <a:gridCol w="295277"/>
                <a:gridCol w="295277"/>
                <a:gridCol w="295277"/>
                <a:gridCol w="295277"/>
                <a:gridCol w="295277"/>
                <a:gridCol w="295277"/>
                <a:gridCol w="295277"/>
                <a:gridCol w="295277"/>
                <a:gridCol w="295277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0</a:t>
                      </a:r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0</a:t>
                      </a:r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0</a:t>
                      </a:r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0</a:t>
                      </a:r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0</a:t>
                      </a:r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0</a:t>
                      </a:r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0</a:t>
                      </a:r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0</a:t>
                      </a:r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0</a:t>
                      </a:r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0</a:t>
                      </a:r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0</a:t>
                      </a:r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0</a:t>
                      </a:r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0</a:t>
                      </a:r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0</a:t>
                      </a:r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0</a:t>
                      </a:r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0</a:t>
                      </a:r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0</a:t>
                      </a:r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0</a:t>
                      </a:r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0</a:t>
                      </a:r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0</a:t>
                      </a:r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0</a:t>
                      </a:r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0</a:t>
                      </a:r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0</a:t>
                      </a:r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0</a:t>
                      </a:r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0</a:t>
                      </a:r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0</a:t>
                      </a:r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0</a:t>
                      </a:r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0</a:t>
                      </a:r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0</a:t>
                      </a:r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2" name="Right Brace 11"/>
          <p:cNvSpPr/>
          <p:nvPr/>
        </p:nvSpPr>
        <p:spPr>
          <a:xfrm rot="5400000" flipV="1">
            <a:off x="1250675" y="2107397"/>
            <a:ext cx="214314" cy="2000264"/>
          </a:xfrm>
          <a:prstGeom prst="rightBrace">
            <a:avLst/>
          </a:prstGeom>
          <a:ln w="1905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Right Brace 12"/>
          <p:cNvSpPr/>
          <p:nvPr/>
        </p:nvSpPr>
        <p:spPr>
          <a:xfrm rot="5400000" flipV="1">
            <a:off x="5608393" y="-107181"/>
            <a:ext cx="214314" cy="6429420"/>
          </a:xfrm>
          <a:prstGeom prst="rightBrace">
            <a:avLst/>
          </a:prstGeom>
          <a:ln w="19050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4858294" y="3214686"/>
            <a:ext cx="24288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rgbClr val="008000"/>
                </a:solidFill>
              </a:rPr>
              <a:t>“</a:t>
            </a:r>
            <a:r>
              <a:rPr lang="ru-RU" i="1" dirty="0" smtClean="0">
                <a:solidFill>
                  <a:srgbClr val="008000"/>
                </a:solidFill>
              </a:rPr>
              <a:t>Мантисса</a:t>
            </a:r>
            <a:r>
              <a:rPr lang="en-US" i="1" dirty="0" smtClean="0">
                <a:solidFill>
                  <a:srgbClr val="008000"/>
                </a:solidFill>
              </a:rPr>
              <a:t>” M</a:t>
            </a:r>
            <a:r>
              <a:rPr lang="ru-RU" i="1" dirty="0" smtClean="0">
                <a:solidFill>
                  <a:srgbClr val="008000"/>
                </a:solidFill>
              </a:rPr>
              <a:t>, </a:t>
            </a:r>
            <a:r>
              <a:rPr lang="en-US" i="1" dirty="0" smtClean="0">
                <a:solidFill>
                  <a:srgbClr val="008000"/>
                </a:solidFill>
              </a:rPr>
              <a:t>m </a:t>
            </a:r>
            <a:r>
              <a:rPr lang="ru-RU" i="1" dirty="0" smtClean="0">
                <a:solidFill>
                  <a:srgbClr val="008000"/>
                </a:solidFill>
              </a:rPr>
              <a:t>бит</a:t>
            </a:r>
            <a:endParaRPr lang="ru-RU" i="1" dirty="0">
              <a:solidFill>
                <a:srgbClr val="008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86262" y="3214686"/>
            <a:ext cx="24135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>
                <a:solidFill>
                  <a:srgbClr val="0000CC"/>
                </a:solidFill>
              </a:rPr>
              <a:t>Показатель </a:t>
            </a:r>
            <a:r>
              <a:rPr lang="en-US" i="1" dirty="0" smtClean="0">
                <a:solidFill>
                  <a:srgbClr val="0000CC"/>
                </a:solidFill>
              </a:rPr>
              <a:t>Q</a:t>
            </a:r>
            <a:r>
              <a:rPr lang="ru-RU" i="1" dirty="0" smtClean="0">
                <a:solidFill>
                  <a:srgbClr val="0000CC"/>
                </a:solidFill>
              </a:rPr>
              <a:t>, </a:t>
            </a:r>
            <a:r>
              <a:rPr lang="en-US" i="1" dirty="0" smtClean="0">
                <a:solidFill>
                  <a:srgbClr val="0000CC"/>
                </a:solidFill>
              </a:rPr>
              <a:t>q </a:t>
            </a:r>
            <a:r>
              <a:rPr lang="ru-RU" i="1" dirty="0" smtClean="0">
                <a:solidFill>
                  <a:srgbClr val="0000CC"/>
                </a:solidFill>
              </a:rPr>
              <a:t>бит</a:t>
            </a:r>
            <a:endParaRPr lang="ru-RU" i="1" dirty="0">
              <a:solidFill>
                <a:srgbClr val="0000CC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0" y="3571876"/>
            <a:ext cx="1643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>
                <a:solidFill>
                  <a:srgbClr val="C00000"/>
                </a:solidFill>
              </a:rPr>
              <a:t>Знак числа</a:t>
            </a:r>
            <a:r>
              <a:rPr lang="en-US" i="1" dirty="0" smtClean="0">
                <a:solidFill>
                  <a:srgbClr val="C00000"/>
                </a:solidFill>
              </a:rPr>
              <a:t>, s</a:t>
            </a:r>
            <a:endParaRPr lang="ru-RU" i="1" dirty="0">
              <a:solidFill>
                <a:srgbClr val="C00000"/>
              </a:solidFill>
            </a:endParaRPr>
          </a:p>
        </p:txBody>
      </p:sp>
      <p:cxnSp>
        <p:nvCxnSpPr>
          <p:cNvPr id="18" name="Straight Arrow Connector 17"/>
          <p:cNvCxnSpPr/>
          <p:nvPr/>
        </p:nvCxnSpPr>
        <p:spPr>
          <a:xfrm rot="5400000" flipH="1" flipV="1">
            <a:off x="-105853" y="3321843"/>
            <a:ext cx="642148" cy="794"/>
          </a:xfrm>
          <a:prstGeom prst="straightConnector1">
            <a:avLst/>
          </a:prstGeom>
          <a:ln w="127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8644508" y="2357430"/>
            <a:ext cx="2143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0</a:t>
            </a:r>
            <a:endParaRPr lang="ru-RU" sz="1200" dirty="0"/>
          </a:p>
        </p:txBody>
      </p:sp>
      <p:sp>
        <p:nvSpPr>
          <p:cNvPr id="20" name="TextBox 19"/>
          <p:cNvSpPr txBox="1"/>
          <p:nvPr/>
        </p:nvSpPr>
        <p:spPr>
          <a:xfrm>
            <a:off x="8358756" y="2357430"/>
            <a:ext cx="2143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1</a:t>
            </a:r>
            <a:endParaRPr lang="ru-RU" sz="1200" dirty="0"/>
          </a:p>
        </p:txBody>
      </p:sp>
      <p:sp>
        <p:nvSpPr>
          <p:cNvPr id="21" name="TextBox 20"/>
          <p:cNvSpPr txBox="1"/>
          <p:nvPr/>
        </p:nvSpPr>
        <p:spPr>
          <a:xfrm>
            <a:off x="0" y="2338568"/>
            <a:ext cx="4285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n</a:t>
            </a:r>
            <a:r>
              <a:rPr lang="ru-RU" sz="1200" dirty="0" smtClean="0"/>
              <a:t>-1</a:t>
            </a:r>
            <a:endParaRPr lang="ru-RU" sz="1200" dirty="0"/>
          </a:p>
        </p:txBody>
      </p:sp>
      <p:sp>
        <p:nvSpPr>
          <p:cNvPr id="22" name="Content Placeholder 4"/>
          <p:cNvSpPr txBox="1">
            <a:spLocks/>
          </p:cNvSpPr>
          <p:nvPr/>
        </p:nvSpPr>
        <p:spPr>
          <a:xfrm>
            <a:off x="0" y="4286256"/>
            <a:ext cx="9144000" cy="50006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lvl="0">
              <a:spcBef>
                <a:spcPct val="20000"/>
              </a:spcBef>
            </a:pPr>
            <a:r>
              <a:rPr kumimoji="0" lang="ru-RU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Представление числа  -0:</a:t>
            </a:r>
          </a:p>
        </p:txBody>
      </p:sp>
      <p:graphicFrame>
        <p:nvGraphicFramePr>
          <p:cNvPr id="23" name="Table 22"/>
          <p:cNvGraphicFramePr>
            <a:graphicFrameLocks noGrp="1"/>
          </p:cNvGraphicFramePr>
          <p:nvPr/>
        </p:nvGraphicFramePr>
        <p:xfrm>
          <a:off x="71948" y="5000636"/>
          <a:ext cx="8858310" cy="3708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95277"/>
                <a:gridCol w="295277"/>
                <a:gridCol w="295277"/>
                <a:gridCol w="295277"/>
                <a:gridCol w="295277"/>
                <a:gridCol w="295277"/>
                <a:gridCol w="295277"/>
                <a:gridCol w="295277"/>
                <a:gridCol w="295277"/>
                <a:gridCol w="295277"/>
                <a:gridCol w="295277"/>
                <a:gridCol w="295277"/>
                <a:gridCol w="295277"/>
                <a:gridCol w="295277"/>
                <a:gridCol w="295277"/>
                <a:gridCol w="295277"/>
                <a:gridCol w="295277"/>
                <a:gridCol w="295277"/>
                <a:gridCol w="295277"/>
                <a:gridCol w="295277"/>
                <a:gridCol w="295277"/>
                <a:gridCol w="295277"/>
                <a:gridCol w="295277"/>
                <a:gridCol w="295277"/>
                <a:gridCol w="295277"/>
                <a:gridCol w="295277"/>
                <a:gridCol w="295277"/>
                <a:gridCol w="295277"/>
                <a:gridCol w="295277"/>
                <a:gridCol w="295277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1</a:t>
                      </a:r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0</a:t>
                      </a:r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0</a:t>
                      </a:r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0</a:t>
                      </a:r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0</a:t>
                      </a:r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0</a:t>
                      </a:r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0</a:t>
                      </a:r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0</a:t>
                      </a:r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0</a:t>
                      </a:r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0</a:t>
                      </a:r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0</a:t>
                      </a:r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0</a:t>
                      </a:r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0</a:t>
                      </a:r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0</a:t>
                      </a:r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0</a:t>
                      </a:r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0</a:t>
                      </a:r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0</a:t>
                      </a:r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0</a:t>
                      </a:r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0</a:t>
                      </a:r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0</a:t>
                      </a:r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0</a:t>
                      </a:r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0</a:t>
                      </a:r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0</a:t>
                      </a:r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0</a:t>
                      </a:r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0</a:t>
                      </a:r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0</a:t>
                      </a:r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0</a:t>
                      </a:r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0</a:t>
                      </a:r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0</a:t>
                      </a:r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4" name="Right Brace 23"/>
          <p:cNvSpPr/>
          <p:nvPr/>
        </p:nvSpPr>
        <p:spPr>
          <a:xfrm rot="5400000" flipV="1">
            <a:off x="1250675" y="4536289"/>
            <a:ext cx="214314" cy="2000264"/>
          </a:xfrm>
          <a:prstGeom prst="rightBrace">
            <a:avLst/>
          </a:prstGeom>
          <a:ln w="1905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Right Brace 24"/>
          <p:cNvSpPr/>
          <p:nvPr/>
        </p:nvSpPr>
        <p:spPr>
          <a:xfrm rot="5400000" flipV="1">
            <a:off x="5608393" y="2321711"/>
            <a:ext cx="214314" cy="6429420"/>
          </a:xfrm>
          <a:prstGeom prst="rightBrace">
            <a:avLst/>
          </a:prstGeom>
          <a:ln w="19050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TextBox 25"/>
          <p:cNvSpPr txBox="1"/>
          <p:nvPr/>
        </p:nvSpPr>
        <p:spPr>
          <a:xfrm>
            <a:off x="4858294" y="5643578"/>
            <a:ext cx="24288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rgbClr val="008000"/>
                </a:solidFill>
              </a:rPr>
              <a:t>“</a:t>
            </a:r>
            <a:r>
              <a:rPr lang="ru-RU" i="1" dirty="0" smtClean="0">
                <a:solidFill>
                  <a:srgbClr val="008000"/>
                </a:solidFill>
              </a:rPr>
              <a:t>Мантисса</a:t>
            </a:r>
            <a:r>
              <a:rPr lang="en-US" i="1" dirty="0" smtClean="0">
                <a:solidFill>
                  <a:srgbClr val="008000"/>
                </a:solidFill>
              </a:rPr>
              <a:t>” M</a:t>
            </a:r>
            <a:r>
              <a:rPr lang="ru-RU" i="1" dirty="0" smtClean="0">
                <a:solidFill>
                  <a:srgbClr val="008000"/>
                </a:solidFill>
              </a:rPr>
              <a:t>, </a:t>
            </a:r>
            <a:r>
              <a:rPr lang="en-US" i="1" dirty="0" smtClean="0">
                <a:solidFill>
                  <a:srgbClr val="008000"/>
                </a:solidFill>
              </a:rPr>
              <a:t>m </a:t>
            </a:r>
            <a:r>
              <a:rPr lang="ru-RU" i="1" dirty="0" smtClean="0">
                <a:solidFill>
                  <a:srgbClr val="008000"/>
                </a:solidFill>
              </a:rPr>
              <a:t>бит</a:t>
            </a:r>
            <a:endParaRPr lang="ru-RU" i="1" dirty="0">
              <a:solidFill>
                <a:srgbClr val="008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86262" y="5643578"/>
            <a:ext cx="24135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>
                <a:solidFill>
                  <a:srgbClr val="0000CC"/>
                </a:solidFill>
              </a:rPr>
              <a:t>Показатель </a:t>
            </a:r>
            <a:r>
              <a:rPr lang="en-US" i="1" dirty="0" smtClean="0">
                <a:solidFill>
                  <a:srgbClr val="0000CC"/>
                </a:solidFill>
              </a:rPr>
              <a:t>Q</a:t>
            </a:r>
            <a:r>
              <a:rPr lang="ru-RU" i="1" dirty="0" smtClean="0">
                <a:solidFill>
                  <a:srgbClr val="0000CC"/>
                </a:solidFill>
              </a:rPr>
              <a:t>, </a:t>
            </a:r>
            <a:r>
              <a:rPr lang="en-US" i="1" dirty="0" smtClean="0">
                <a:solidFill>
                  <a:srgbClr val="0000CC"/>
                </a:solidFill>
              </a:rPr>
              <a:t>q </a:t>
            </a:r>
            <a:r>
              <a:rPr lang="ru-RU" i="1" dirty="0" smtClean="0">
                <a:solidFill>
                  <a:srgbClr val="0000CC"/>
                </a:solidFill>
              </a:rPr>
              <a:t>бит</a:t>
            </a:r>
            <a:endParaRPr lang="ru-RU" i="1" dirty="0">
              <a:solidFill>
                <a:srgbClr val="0000CC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0" y="6000768"/>
            <a:ext cx="1643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>
                <a:solidFill>
                  <a:srgbClr val="C00000"/>
                </a:solidFill>
              </a:rPr>
              <a:t>Знак числа</a:t>
            </a:r>
            <a:r>
              <a:rPr lang="en-US" i="1" dirty="0" smtClean="0">
                <a:solidFill>
                  <a:srgbClr val="C00000"/>
                </a:solidFill>
              </a:rPr>
              <a:t>, s</a:t>
            </a:r>
            <a:endParaRPr lang="ru-RU" i="1" dirty="0">
              <a:solidFill>
                <a:srgbClr val="C00000"/>
              </a:solidFill>
            </a:endParaRPr>
          </a:p>
        </p:txBody>
      </p:sp>
      <p:cxnSp>
        <p:nvCxnSpPr>
          <p:cNvPr id="29" name="Straight Arrow Connector 28"/>
          <p:cNvCxnSpPr/>
          <p:nvPr/>
        </p:nvCxnSpPr>
        <p:spPr>
          <a:xfrm rot="5400000" flipH="1" flipV="1">
            <a:off x="-105853" y="5750735"/>
            <a:ext cx="642148" cy="794"/>
          </a:xfrm>
          <a:prstGeom prst="straightConnector1">
            <a:avLst/>
          </a:prstGeom>
          <a:ln w="127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8644508" y="4786322"/>
            <a:ext cx="2143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0</a:t>
            </a:r>
            <a:endParaRPr lang="ru-RU" sz="1200" dirty="0"/>
          </a:p>
        </p:txBody>
      </p:sp>
      <p:sp>
        <p:nvSpPr>
          <p:cNvPr id="31" name="TextBox 30"/>
          <p:cNvSpPr txBox="1"/>
          <p:nvPr/>
        </p:nvSpPr>
        <p:spPr>
          <a:xfrm>
            <a:off x="8358756" y="4786322"/>
            <a:ext cx="2143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1</a:t>
            </a:r>
            <a:endParaRPr lang="ru-RU" sz="1200" dirty="0"/>
          </a:p>
        </p:txBody>
      </p:sp>
      <p:sp>
        <p:nvSpPr>
          <p:cNvPr id="32" name="TextBox 31"/>
          <p:cNvSpPr txBox="1"/>
          <p:nvPr/>
        </p:nvSpPr>
        <p:spPr>
          <a:xfrm>
            <a:off x="0" y="4767460"/>
            <a:ext cx="4285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n</a:t>
            </a:r>
            <a:r>
              <a:rPr lang="ru-RU" sz="1200" dirty="0" smtClean="0"/>
              <a:t>-1</a:t>
            </a:r>
            <a:endParaRPr lang="ru-RU" sz="12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14356"/>
          </a:xfrm>
        </p:spPr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Непреложные истины</a:t>
            </a:r>
            <a:endParaRPr lang="ru-RU" b="1" i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Content Placeholder 4"/>
          <p:cNvSpPr txBox="1">
            <a:spLocks/>
          </p:cNvSpPr>
          <p:nvPr/>
        </p:nvSpPr>
        <p:spPr>
          <a:xfrm>
            <a:off x="0" y="1628800"/>
            <a:ext cx="9144000" cy="2147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spcBef>
                <a:spcPct val="20000"/>
              </a:spcBef>
            </a:pPr>
            <a:r>
              <a:rPr lang="ru-RU" sz="2400" dirty="0" smtClean="0"/>
              <a:t>Ограничение точности</a:t>
            </a:r>
            <a:r>
              <a:rPr lang="en-US" sz="2400" dirty="0" smtClean="0"/>
              <a:t>, </a:t>
            </a:r>
            <a:r>
              <a:rPr lang="ru-RU" sz="2400" dirty="0" smtClean="0"/>
              <a:t>из-за ограниченной мантиссы</a:t>
            </a:r>
            <a:r>
              <a:rPr kumimoji="0" lang="ru-RU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:</a:t>
            </a:r>
          </a:p>
          <a:p>
            <a:pPr lvl="0">
              <a:spcBef>
                <a:spcPct val="20000"/>
              </a:spcBef>
            </a:pPr>
            <a:r>
              <a:rPr lang="ru-RU" sz="2400" dirty="0" smtClean="0"/>
              <a:t>Для типа </a:t>
            </a:r>
            <a:r>
              <a:rPr lang="en-US" sz="2400" dirty="0" smtClean="0"/>
              <a:t>SINGLE </a:t>
            </a:r>
            <a:r>
              <a:rPr lang="ru-RU" sz="2400" dirty="0" smtClean="0"/>
              <a:t>длина мантиссы 24 бита.</a:t>
            </a:r>
            <a:endParaRPr lang="en-US" sz="2400" dirty="0" smtClean="0"/>
          </a:p>
          <a:p>
            <a:pPr lvl="0">
              <a:spcBef>
                <a:spcPct val="20000"/>
              </a:spcBef>
            </a:pPr>
            <a:r>
              <a:rPr lang="ru-RU" sz="2400" dirty="0" smtClean="0"/>
              <a:t>Если </a:t>
            </a:r>
            <a:r>
              <a:rPr lang="en-US" sz="2400" dirty="0" smtClean="0"/>
              <a:t>B&lt;A/2</a:t>
            </a:r>
            <a:r>
              <a:rPr lang="en-US" sz="2400" baseline="30000" dirty="0" smtClean="0"/>
              <a:t>24</a:t>
            </a:r>
            <a:r>
              <a:rPr lang="en-US" sz="2400" dirty="0" smtClean="0"/>
              <a:t>,</a:t>
            </a:r>
            <a:r>
              <a:rPr lang="ru-RU" sz="2400" dirty="0" smtClean="0"/>
              <a:t> то после приведения порядков получим, что число </a:t>
            </a:r>
            <a:r>
              <a:rPr lang="en-US" sz="2400" dirty="0" smtClean="0"/>
              <a:t>B </a:t>
            </a:r>
            <a:r>
              <a:rPr lang="ru-RU" sz="2400" dirty="0" smtClean="0"/>
              <a:t>выходит за пределы точности числа </a:t>
            </a:r>
            <a:r>
              <a:rPr lang="en-US" sz="2400" dirty="0" smtClean="0"/>
              <a:t>A. </a:t>
            </a:r>
            <a:r>
              <a:rPr lang="ru-RU" sz="2400" dirty="0" smtClean="0"/>
              <a:t>При нормализации результата изменёные разряды будут утеряны.</a:t>
            </a:r>
            <a:endParaRPr kumimoji="0" lang="ru-RU" sz="24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</p:txBody>
      </p:sp>
      <p:sp>
        <p:nvSpPr>
          <p:cNvPr id="6" name="Content Placeholder 4"/>
          <p:cNvSpPr txBox="1">
            <a:spLocks/>
          </p:cNvSpPr>
          <p:nvPr/>
        </p:nvSpPr>
        <p:spPr>
          <a:xfrm>
            <a:off x="0" y="1000108"/>
            <a:ext cx="9144000" cy="71438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4400" b="1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</a:t>
            </a:r>
            <a:r>
              <a:rPr kumimoji="0" lang="ru-RU" sz="4400" b="1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+</a:t>
            </a:r>
            <a:r>
              <a:rPr kumimoji="0" lang="en-US" sz="4400" b="1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</a:t>
            </a:r>
            <a:r>
              <a:rPr kumimoji="0" lang="ru-RU" sz="4400" b="1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4400" b="1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 A</a:t>
            </a:r>
            <a:endParaRPr kumimoji="0" lang="ru-RU" sz="4400" b="0" u="none" strike="noStrike" kern="1200" cap="none" spc="0" normalizeH="0" noProof="0" dirty="0" smtClean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35" name="Straight Connector 34"/>
          <p:cNvCxnSpPr/>
          <p:nvPr/>
        </p:nvCxnSpPr>
        <p:spPr>
          <a:xfrm>
            <a:off x="71406" y="5593160"/>
            <a:ext cx="1785950" cy="15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" name="Group 8"/>
          <p:cNvGrpSpPr/>
          <p:nvPr/>
        </p:nvGrpSpPr>
        <p:grpSpPr>
          <a:xfrm>
            <a:off x="142844" y="4084621"/>
            <a:ext cx="3214710" cy="1938992"/>
            <a:chOff x="1928794" y="4919008"/>
            <a:chExt cx="3214710" cy="1938992"/>
          </a:xfrm>
        </p:grpSpPr>
        <p:sp>
          <p:nvSpPr>
            <p:cNvPr id="33" name="TextBox 32"/>
            <p:cNvSpPr txBox="1"/>
            <p:nvPr/>
          </p:nvSpPr>
          <p:spPr>
            <a:xfrm>
              <a:off x="1928794" y="4919008"/>
              <a:ext cx="3214710" cy="19389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dirty="0" smtClean="0"/>
                <a:t>1</a:t>
              </a:r>
              <a:r>
                <a:rPr lang="en-US" sz="2400" dirty="0" smtClean="0"/>
                <a:t>.345*10</a:t>
              </a:r>
              <a:r>
                <a:rPr lang="en-US" sz="2400" baseline="30000" dirty="0" smtClean="0"/>
                <a:t>1</a:t>
              </a:r>
              <a:r>
                <a:rPr lang="en-US" sz="2400" dirty="0" smtClean="0"/>
                <a:t> + 9.046*10</a:t>
              </a:r>
              <a:r>
                <a:rPr lang="en-US" sz="2400" baseline="30000" dirty="0" smtClean="0"/>
                <a:t>-4</a:t>
              </a:r>
            </a:p>
            <a:p>
              <a:r>
                <a:rPr lang="en-US" sz="2400" dirty="0" smtClean="0"/>
                <a:t>  13.45</a:t>
              </a:r>
            </a:p>
            <a:p>
              <a:r>
                <a:rPr lang="en-US" sz="2400" dirty="0" smtClean="0"/>
                <a:t>+00.0009046</a:t>
              </a:r>
            </a:p>
            <a:p>
              <a:r>
                <a:rPr lang="en-US" sz="2400" dirty="0" smtClean="0"/>
                <a:t>  13.4509046</a:t>
              </a:r>
            </a:p>
            <a:p>
              <a:r>
                <a:rPr lang="en-US" sz="2400" dirty="0" smtClean="0"/>
                <a:t>  13.45</a:t>
              </a:r>
            </a:p>
          </p:txBody>
        </p:sp>
        <p:cxnSp>
          <p:nvCxnSpPr>
            <p:cNvPr id="37" name="Straight Connector 36"/>
            <p:cNvCxnSpPr/>
            <p:nvPr/>
          </p:nvCxnSpPr>
          <p:spPr>
            <a:xfrm rot="5400000">
              <a:off x="2072476" y="6071400"/>
              <a:ext cx="1571612" cy="1588"/>
            </a:xfrm>
            <a:prstGeom prst="line">
              <a:avLst/>
            </a:prstGeom>
            <a:ln w="3175"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8" name="Straight Connector 37"/>
          <p:cNvCxnSpPr/>
          <p:nvPr/>
        </p:nvCxnSpPr>
        <p:spPr>
          <a:xfrm>
            <a:off x="71406" y="5950350"/>
            <a:ext cx="1857388" cy="15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3635896" y="4084621"/>
                <a:ext cx="5400600" cy="2628027"/>
              </a:xfrm>
              <a:prstGeom prst="rect">
                <a:avLst/>
              </a:prstGeom>
              <a:noFill/>
              <a:ln>
                <a:solidFill>
                  <a:srgbClr val="0070C0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ru-RU" sz="2800" b="1" dirty="0" smtClean="0">
                    <a:solidFill>
                      <a:srgbClr val="0070C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Машинное </a:t>
                </a:r>
                <a:r>
                  <a:rPr lang="en-US" sz="2800" b="1" dirty="0" smtClean="0">
                    <a:solidFill>
                      <a:srgbClr val="0070C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</a:t>
                </a:r>
                <a:r>
                  <a:rPr lang="en-US" sz="2800" b="1" dirty="0" smtClean="0">
                    <a:solidFill>
                      <a:srgbClr val="0070C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Symbol" panose="05050102010706020507" pitchFamily="18" charset="2"/>
                  </a:rPr>
                  <a:t>e</a:t>
                </a:r>
                <a:r>
                  <a:rPr lang="en-US" sz="2800" dirty="0" smtClean="0"/>
                  <a:t>  (</a:t>
                </a:r>
                <a:r>
                  <a:rPr lang="ru-RU" sz="2800" dirty="0" smtClean="0"/>
                  <a:t>эпсилон</a:t>
                </a:r>
                <a:r>
                  <a:rPr lang="en-US" sz="2800" dirty="0" smtClean="0"/>
                  <a:t>):</a:t>
                </a:r>
                <a:endParaRPr lang="ru-RU" sz="2800" dirty="0" smtClean="0"/>
              </a:p>
              <a:p>
                <a:r>
                  <a:rPr lang="ru-RU" sz="2800" dirty="0" smtClean="0"/>
                  <a:t>Наименьшее число, прибавление которого к 1 </a:t>
                </a:r>
                <a:r>
                  <a:rPr lang="ru-RU" sz="2800" smtClean="0"/>
                  <a:t>даёт </a:t>
                </a:r>
                <a:r>
                  <a:rPr lang="ru-RU" sz="2800" smtClean="0"/>
                  <a:t>сумму </a:t>
                </a:r>
                <a:r>
                  <a:rPr lang="ru-RU" sz="2800" dirty="0" smtClean="0"/>
                  <a:t>≠1:</a:t>
                </a:r>
                <a:endParaRPr lang="en-US" sz="2800" dirty="0" smtClean="0"/>
              </a:p>
              <a:p>
                <a:pPr/>
                <a:r>
                  <a:rPr lang="ru-RU" sz="2800" dirty="0" smtClean="0"/>
                  <a:t/>
                </a:r>
                <a:br>
                  <a:rPr lang="ru-RU" sz="2800" dirty="0" smtClean="0"/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28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ru-RU" sz="2800" i="1" smtClean="0">
                              <a:latin typeface="Cambria Math"/>
                              <a:ea typeface="Cambria Math"/>
                            </a:rPr>
                            <m:t>𝜀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/>
                            </a:rPr>
                            <m:t>𝑚</m:t>
                          </m:r>
                        </m:sub>
                      </m:sSub>
                      <m:r>
                        <a:rPr lang="en-US" sz="2800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{"/>
                          <m:endChr m:val=""/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sz="2800" b="0" i="1" smtClean="0">
                                  <a:latin typeface="Cambria Math"/>
                                </a:rPr>
                              </m:ctrlPr>
                            </m:eqArrPr>
                            <m:e>
                              <m:r>
                                <a:rPr lang="en-US" sz="2800" b="0" i="1" smtClean="0">
                                  <a:latin typeface="Cambria Math"/>
                                </a:rPr>
                                <m:t>1+</m:t>
                              </m:r>
                              <m:sSub>
                                <m:sSubPr>
                                  <m:ctrlPr>
                                    <a:rPr lang="en-US" sz="2800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b="0" i="1" smtClean="0">
                                      <a:latin typeface="Cambria Math"/>
                                      <a:ea typeface="Cambria Math"/>
                                    </a:rPr>
                                    <m:t>𝜀</m:t>
                                  </m:r>
                                </m:e>
                                <m:sub>
                                  <m:r>
                                    <a:rPr lang="en-US" sz="2800" b="0" i="1" smtClean="0">
                                      <a:latin typeface="Cambria Math"/>
                                    </a:rPr>
                                    <m:t>𝑚</m:t>
                                  </m:r>
                                </m:sub>
                              </m:sSub>
                              <m:r>
                                <a:rPr lang="en-US" sz="2800" b="0" i="1" smtClean="0">
                                  <a:latin typeface="Cambria Math"/>
                                </a:rPr>
                                <m:t>&gt;1                </m:t>
                              </m:r>
                            </m:e>
                            <m:e>
                              <m:r>
                                <a:rPr lang="en-US" sz="2800" b="0" i="1" smtClean="0">
                                  <a:latin typeface="Cambria Math"/>
                                  <a:ea typeface="Cambria Math"/>
                                </a:rPr>
                                <m:t>∀</m:t>
                              </m:r>
                              <m:r>
                                <a:rPr lang="en-US" sz="2800" b="0" i="1" smtClean="0">
                                  <a:latin typeface="Cambria Math"/>
                                  <a:ea typeface="Cambria Math"/>
                                </a:rPr>
                                <m:t>𝛿</m:t>
                              </m:r>
                              <m:r>
                                <a:rPr lang="en-US" sz="2800" b="0" i="1" smtClean="0">
                                  <a:latin typeface="Cambria Math"/>
                                  <a:ea typeface="Cambria Math"/>
                                </a:rPr>
                                <m:t>&lt;</m:t>
                              </m:r>
                              <m:sSub>
                                <m:sSubPr>
                                  <m:ctrlPr>
                                    <a:rPr lang="en-US" sz="2800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b="0" i="1" smtClean="0">
                                      <a:latin typeface="Cambria Math"/>
                                      <a:ea typeface="Cambria Math"/>
                                    </a:rPr>
                                    <m:t>𝜀</m:t>
                                  </m:r>
                                </m:e>
                                <m:sub>
                                  <m:r>
                                    <a:rPr lang="en-US" sz="2800" b="0" i="1" smtClean="0">
                                      <a:latin typeface="Cambria Math"/>
                                      <a:ea typeface="Cambria Math"/>
                                    </a:rPr>
                                    <m:t>𝑚</m:t>
                                  </m:r>
                                </m:sub>
                              </m:sSub>
                              <m:r>
                                <a:rPr lang="en-US" sz="2800" b="0" i="1" smtClean="0">
                                  <a:latin typeface="Cambria Math"/>
                                  <a:ea typeface="Cambria Math"/>
                                </a:rPr>
                                <m:t>:1+</m:t>
                              </m:r>
                              <m:r>
                                <a:rPr lang="en-US" sz="2800" b="0" i="1" smtClean="0">
                                  <a:latin typeface="Cambria Math"/>
                                  <a:ea typeface="Cambria Math"/>
                                </a:rPr>
                                <m:t>𝛿</m:t>
                              </m:r>
                              <m:r>
                                <a:rPr lang="en-US" sz="2800" b="0" i="1" smtClean="0">
                                  <a:latin typeface="Cambria Math"/>
                                  <a:ea typeface="Cambria Math"/>
                                </a:rPr>
                                <m:t>=1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ru-RU" sz="2800" dirty="0"/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35896" y="4084621"/>
                <a:ext cx="5400600" cy="2628027"/>
              </a:xfrm>
              <a:prstGeom prst="rect">
                <a:avLst/>
              </a:prstGeom>
              <a:blipFill rotWithShape="1">
                <a:blip r:embed="rId2"/>
                <a:stretch>
                  <a:fillRect l="-2252" t="-2771" r="-1689"/>
                </a:stretch>
              </a:blipFill>
              <a:ln>
                <a:solidFill>
                  <a:srgbClr val="0070C0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/>
          <p:cNvSpPr txBox="1"/>
          <p:nvPr/>
        </p:nvSpPr>
        <p:spPr>
          <a:xfrm>
            <a:off x="71406" y="3705871"/>
            <a:ext cx="1643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Пример</a:t>
            </a:r>
            <a:r>
              <a:rPr lang="ru-RU" dirty="0" smtClean="0"/>
              <a:t>:</a:t>
            </a:r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14356"/>
          </a:xfrm>
        </p:spPr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Непреложные истины</a:t>
            </a:r>
            <a:endParaRPr lang="ru-RU" b="1" i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Content Placeholder 4"/>
          <p:cNvSpPr txBox="1">
            <a:spLocks/>
          </p:cNvSpPr>
          <p:nvPr/>
        </p:nvSpPr>
        <p:spPr>
          <a:xfrm>
            <a:off x="0" y="1857364"/>
            <a:ext cx="9144000" cy="12115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>
              <a:spcBef>
                <a:spcPct val="20000"/>
              </a:spcBef>
            </a:pPr>
            <a:r>
              <a:rPr lang="ru-RU" sz="2400" dirty="0" smtClean="0"/>
              <a:t>Показатель имеет ограниченный диапазон значений. Если произведение/частное чисел меньше наименьшего числа, то результат операции будет представлен как 0.</a:t>
            </a:r>
            <a:endParaRPr kumimoji="0" lang="ru-RU" sz="24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</p:txBody>
      </p:sp>
      <p:sp>
        <p:nvSpPr>
          <p:cNvPr id="6" name="Content Placeholder 4"/>
          <p:cNvSpPr txBox="1">
            <a:spLocks/>
          </p:cNvSpPr>
          <p:nvPr/>
        </p:nvSpPr>
        <p:spPr>
          <a:xfrm>
            <a:off x="0" y="1000108"/>
            <a:ext cx="9144000" cy="71438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4400" b="1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</a:t>
            </a:r>
            <a:r>
              <a:rPr lang="en-US" sz="4400" b="1" dirty="0" smtClean="0">
                <a:solidFill>
                  <a:srgbClr val="0000CC"/>
                </a:solidFill>
              </a:rPr>
              <a:t>*</a:t>
            </a:r>
            <a:r>
              <a:rPr kumimoji="0" lang="en-US" sz="4400" b="1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</a:t>
            </a:r>
            <a:r>
              <a:rPr kumimoji="0" lang="ru-RU" sz="4400" b="1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4400" b="1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 0</a:t>
            </a:r>
            <a:endParaRPr kumimoji="0" lang="ru-RU" sz="4400" b="0" u="none" strike="noStrike" kern="1200" cap="none" spc="0" normalizeH="0" noProof="0" dirty="0" smtClean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Content Placeholder 4"/>
          <p:cNvSpPr txBox="1">
            <a:spLocks/>
          </p:cNvSpPr>
          <p:nvPr/>
        </p:nvSpPr>
        <p:spPr>
          <a:xfrm>
            <a:off x="0" y="4221088"/>
            <a:ext cx="9144000" cy="8640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>
              <a:spcBef>
                <a:spcPct val="20000"/>
              </a:spcBef>
            </a:pPr>
            <a:r>
              <a:rPr lang="ru-RU" sz="2400" dirty="0" smtClean="0"/>
              <a:t>Наименьшее представимое в </a:t>
            </a:r>
            <a:r>
              <a:rPr lang="en-US" sz="2400" dirty="0" smtClean="0"/>
              <a:t>SINGLE </a:t>
            </a:r>
            <a:r>
              <a:rPr lang="ru-RU" sz="2400" dirty="0" smtClean="0"/>
              <a:t>равно 10</a:t>
            </a:r>
            <a:r>
              <a:rPr lang="ru-RU" sz="2400" baseline="30000" dirty="0" smtClean="0"/>
              <a:t>-45</a:t>
            </a:r>
            <a:r>
              <a:rPr lang="ru-RU" sz="2400" dirty="0" smtClean="0"/>
              <a:t>, поэтому результат будет равен 0.</a:t>
            </a:r>
            <a:endParaRPr kumimoji="0" lang="ru-RU" sz="24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</p:txBody>
      </p:sp>
      <p:sp>
        <p:nvSpPr>
          <p:cNvPr id="7" name="Content Placeholder 4"/>
          <p:cNvSpPr txBox="1">
            <a:spLocks/>
          </p:cNvSpPr>
          <p:nvPr/>
        </p:nvSpPr>
        <p:spPr>
          <a:xfrm>
            <a:off x="0" y="3356992"/>
            <a:ext cx="9144000" cy="50006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>
              <a:spcBef>
                <a:spcPct val="20000"/>
              </a:spcBef>
              <a:tabLst>
                <a:tab pos="539750" algn="l"/>
              </a:tabLst>
            </a:pPr>
            <a:r>
              <a:rPr lang="ru-RU" sz="2800" dirty="0" smtClean="0"/>
              <a:t>	10</a:t>
            </a:r>
            <a:r>
              <a:rPr lang="ru-RU" sz="2800" baseline="30000" dirty="0" smtClean="0"/>
              <a:t>-25 </a:t>
            </a:r>
            <a:r>
              <a:rPr lang="ru-RU" sz="2800" dirty="0" smtClean="0"/>
              <a:t>· 10</a:t>
            </a:r>
            <a:r>
              <a:rPr lang="ru-RU" sz="2800" baseline="30000" dirty="0" smtClean="0"/>
              <a:t>-25</a:t>
            </a:r>
            <a:r>
              <a:rPr lang="ru-RU" sz="2800" dirty="0" smtClean="0"/>
              <a:t> = 10</a:t>
            </a:r>
            <a:r>
              <a:rPr lang="ru-RU" sz="2800" baseline="30000" dirty="0" smtClean="0"/>
              <a:t>-50</a:t>
            </a:r>
            <a:r>
              <a:rPr lang="ru-RU" sz="2800" dirty="0" smtClean="0"/>
              <a:t>   </a:t>
            </a:r>
            <a:r>
              <a:rPr lang="en-US" sz="2800" dirty="0" smtClean="0"/>
              <a:t>&lt; 1.4·10</a:t>
            </a:r>
            <a:r>
              <a:rPr lang="en-US" sz="2800" baseline="30000" dirty="0" smtClean="0"/>
              <a:t>-45</a:t>
            </a:r>
            <a:r>
              <a:rPr lang="en-US" sz="2800" dirty="0" smtClean="0"/>
              <a:t>   </a:t>
            </a:r>
            <a:r>
              <a:rPr lang="en-US" sz="2400" dirty="0" smtClean="0"/>
              <a:t>(</a:t>
            </a:r>
            <a:r>
              <a:rPr lang="ru-RU" sz="2400" dirty="0" smtClean="0"/>
              <a:t>мин.значение </a:t>
            </a:r>
            <a:r>
              <a:rPr lang="en-US" sz="2400" dirty="0" smtClean="0"/>
              <a:t>float/single)</a:t>
            </a:r>
            <a:endParaRPr kumimoji="0" lang="ru-RU" sz="24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</p:txBody>
      </p:sp>
      <p:sp>
        <p:nvSpPr>
          <p:cNvPr id="10" name="Content Placeholder 4"/>
          <p:cNvSpPr txBox="1">
            <a:spLocks/>
          </p:cNvSpPr>
          <p:nvPr/>
        </p:nvSpPr>
        <p:spPr>
          <a:xfrm>
            <a:off x="0" y="5445224"/>
            <a:ext cx="9144000" cy="141277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>
              <a:spcBef>
                <a:spcPct val="20000"/>
              </a:spcBef>
            </a:pPr>
            <a:r>
              <a:rPr lang="ru-RU" sz="2800" dirty="0" smtClean="0"/>
              <a:t>Веществ.числа, которые столь малы, что не могут быть представлены в вещественном типе данных, называют </a:t>
            </a:r>
            <a:r>
              <a:rPr lang="ru-RU" sz="2800" b="1" dirty="0" smtClean="0">
                <a:solidFill>
                  <a:srgbClr val="0070C0"/>
                </a:solidFill>
              </a:rPr>
              <a:t>машинным нулём</a:t>
            </a:r>
            <a:r>
              <a:rPr lang="ru-RU" sz="2800" dirty="0" smtClean="0"/>
              <a:t>.    Для компьютера все они равны 0.</a:t>
            </a:r>
            <a:endParaRPr kumimoji="0" lang="ru-RU" sz="28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14356"/>
          </a:xfrm>
        </p:spPr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Непреложные истины</a:t>
            </a:r>
            <a:endParaRPr lang="ru-RU" b="1" i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Content Placeholder 4"/>
          <p:cNvSpPr txBox="1">
            <a:spLocks/>
          </p:cNvSpPr>
          <p:nvPr/>
        </p:nvSpPr>
        <p:spPr>
          <a:xfrm>
            <a:off x="0" y="2214554"/>
            <a:ext cx="9144000" cy="171451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1524000" lvl="0" indent="-1524000">
              <a:spcBef>
                <a:spcPct val="20000"/>
              </a:spcBef>
            </a:pPr>
            <a:r>
              <a:rPr lang="en-US" sz="2800" dirty="0" smtClean="0"/>
              <a:t>INTEGER – 32 </a:t>
            </a:r>
            <a:r>
              <a:rPr lang="ru-RU" sz="2800" dirty="0" smtClean="0"/>
              <a:t>бита, каждая комбинация битов – новое значение</a:t>
            </a:r>
          </a:p>
          <a:p>
            <a:pPr lvl="0">
              <a:spcBef>
                <a:spcPct val="20000"/>
              </a:spcBef>
            </a:pPr>
            <a:r>
              <a:rPr lang="en-US" sz="2800" dirty="0" smtClean="0"/>
              <a:t>SINGLE – 32 </a:t>
            </a:r>
            <a:r>
              <a:rPr lang="ru-RU" sz="2800" dirty="0" smtClean="0"/>
              <a:t>бита, но есть 16 млн. не-чисел, +0 и-0, </a:t>
            </a:r>
            <a:br>
              <a:rPr lang="ru-RU" sz="2800" dirty="0" smtClean="0"/>
            </a:br>
            <a:r>
              <a:rPr lang="ru-RU" sz="2800" dirty="0" smtClean="0"/>
              <a:t>		</a:t>
            </a:r>
            <a:r>
              <a:rPr lang="en-US" sz="2800" dirty="0" smtClean="0"/>
              <a:t>+INF </a:t>
            </a:r>
            <a:r>
              <a:rPr lang="ru-RU" sz="2800" dirty="0" smtClean="0"/>
              <a:t>и </a:t>
            </a:r>
            <a:r>
              <a:rPr lang="en-US" sz="2800" dirty="0" smtClean="0"/>
              <a:t>-INF</a:t>
            </a:r>
            <a:r>
              <a:rPr lang="ru-RU" sz="2800" dirty="0" smtClean="0"/>
              <a:t>  </a:t>
            </a:r>
            <a:endParaRPr kumimoji="0" lang="ru-RU" sz="28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Content Placeholder 4"/>
          <p:cNvSpPr txBox="1">
            <a:spLocks/>
          </p:cNvSpPr>
          <p:nvPr/>
        </p:nvSpPr>
        <p:spPr>
          <a:xfrm>
            <a:off x="0" y="785794"/>
            <a:ext cx="9144000" cy="15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algn="ctr">
              <a:spcBef>
                <a:spcPct val="20000"/>
              </a:spcBef>
              <a:defRPr/>
            </a:pPr>
            <a:r>
              <a:rPr lang="ru-RU" sz="4400" b="1" dirty="0" smtClean="0">
                <a:solidFill>
                  <a:srgbClr val="0000CC"/>
                </a:solidFill>
              </a:rPr>
              <a:t>Целых чисел больше, чем вещественных</a:t>
            </a:r>
            <a:endParaRPr kumimoji="0" lang="ru-RU" sz="4400" b="0" u="none" strike="noStrike" kern="1200" cap="none" spc="0" normalizeH="0" noProof="0" dirty="0" smtClean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Content Placeholder 4"/>
          <p:cNvSpPr txBox="1">
            <a:spLocks/>
          </p:cNvSpPr>
          <p:nvPr/>
        </p:nvSpPr>
        <p:spPr>
          <a:xfrm>
            <a:off x="0" y="4214818"/>
            <a:ext cx="9144000" cy="135732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lvl="0" algn="ctr">
              <a:spcBef>
                <a:spcPct val="20000"/>
              </a:spcBef>
              <a:defRPr/>
            </a:pPr>
            <a:r>
              <a:rPr lang="ru-RU" sz="4400" b="1" dirty="0" smtClean="0">
                <a:solidFill>
                  <a:srgbClr val="0000CC"/>
                </a:solidFill>
              </a:rPr>
              <a:t>Иррациональные числа </a:t>
            </a:r>
            <a:br>
              <a:rPr lang="ru-RU" sz="4400" b="1" dirty="0" smtClean="0">
                <a:solidFill>
                  <a:srgbClr val="0000CC"/>
                </a:solidFill>
              </a:rPr>
            </a:br>
            <a:r>
              <a:rPr lang="ru-RU" sz="4400" b="1" i="1" dirty="0" smtClean="0">
                <a:solidFill>
                  <a:srgbClr val="0000CC"/>
                </a:solidFill>
              </a:rPr>
              <a:t>вообще не существуют</a:t>
            </a:r>
            <a:r>
              <a:rPr lang="ru-RU" sz="4400" b="1" dirty="0" smtClean="0">
                <a:solidFill>
                  <a:srgbClr val="0000CC"/>
                </a:solidFill>
              </a:rPr>
              <a:t>!</a:t>
            </a:r>
            <a:endParaRPr kumimoji="0" lang="ru-RU" sz="4400" b="0" u="none" strike="noStrike" kern="1200" cap="none" spc="0" normalizeH="0" noProof="0" dirty="0" smtClean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Content Placeholder 4"/>
          <p:cNvSpPr txBox="1">
            <a:spLocks/>
          </p:cNvSpPr>
          <p:nvPr/>
        </p:nvSpPr>
        <p:spPr>
          <a:xfrm>
            <a:off x="0" y="5572140"/>
            <a:ext cx="9144000" cy="12858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1524000" lvl="0" indent="-1524000">
              <a:spcBef>
                <a:spcPct val="20000"/>
              </a:spcBef>
            </a:pPr>
            <a:r>
              <a:rPr lang="ru-RU" sz="2800" dirty="0" smtClean="0"/>
              <a:t>ВСЕ числа представлены КОНЕЧНЫМИ дробями!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ru-RU" sz="2800" dirty="0" smtClean="0"/>
              <a:t> Даже </a:t>
            </a:r>
            <a:r>
              <a:rPr lang="en-US" sz="4000" b="1" dirty="0" smtClean="0">
                <a:latin typeface="Symbol" pitchFamily="18" charset="2"/>
              </a:rPr>
              <a:t>p</a:t>
            </a:r>
            <a:r>
              <a:rPr lang="en-US" sz="4000" dirty="0" smtClean="0"/>
              <a:t> …</a:t>
            </a:r>
            <a:endParaRPr kumimoji="0" lang="ru-RU" sz="40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714488"/>
          </a:xfrm>
        </p:spPr>
        <p:txBody>
          <a:bodyPr>
            <a:normAutofit/>
          </a:bodyPr>
          <a:lstStyle/>
          <a:p>
            <a:r>
              <a:rPr lang="ru-RU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Непреложные истины Компьютерной Орехметики</a:t>
            </a:r>
            <a:endParaRPr lang="ru-RU" b="1" i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1447288"/>
            <a:ext cx="9144000" cy="54107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5125" indent="-365125">
              <a:lnSpc>
                <a:spcPct val="120000"/>
              </a:lnSpc>
              <a:buFont typeface="Arial" pitchFamily="34" charset="0"/>
              <a:buChar char="•"/>
            </a:pPr>
            <a:r>
              <a:rPr lang="ru-RU" sz="3200" b="1" dirty="0" smtClean="0"/>
              <a:t>+0 ≠ -0</a:t>
            </a:r>
          </a:p>
          <a:p>
            <a:pPr marL="365125" indent="-365125">
              <a:lnSpc>
                <a:spcPct val="120000"/>
              </a:lnSpc>
              <a:buFont typeface="Arial" pitchFamily="34" charset="0"/>
              <a:buChar char="•"/>
            </a:pPr>
            <a:r>
              <a:rPr lang="en-US" sz="3200" b="1" dirty="0" smtClean="0"/>
              <a:t>A+B = A</a:t>
            </a:r>
            <a:r>
              <a:rPr lang="ru-RU" sz="3200" dirty="0" smtClean="0"/>
              <a:t>	даже если </a:t>
            </a:r>
            <a:r>
              <a:rPr lang="en-US" sz="3200" dirty="0" smtClean="0"/>
              <a:t>A,B</a:t>
            </a:r>
            <a:r>
              <a:rPr lang="ru-RU" sz="3200" dirty="0" smtClean="0"/>
              <a:t> ≠ 0</a:t>
            </a:r>
            <a:endParaRPr lang="en-US" sz="3200" dirty="0" smtClean="0"/>
          </a:p>
          <a:p>
            <a:pPr marL="365125" indent="-365125">
              <a:lnSpc>
                <a:spcPct val="120000"/>
              </a:lnSpc>
              <a:buFont typeface="Arial" pitchFamily="34" charset="0"/>
              <a:buChar char="•"/>
            </a:pPr>
            <a:r>
              <a:rPr lang="en-US" sz="3200" b="1" dirty="0" smtClean="0"/>
              <a:t>A+B+C ≠ C+B+A</a:t>
            </a:r>
            <a:endParaRPr lang="ru-RU" sz="3200" b="1" dirty="0" smtClean="0"/>
          </a:p>
          <a:p>
            <a:pPr marL="365125" indent="-365125">
              <a:lnSpc>
                <a:spcPct val="120000"/>
              </a:lnSpc>
              <a:buFont typeface="Arial" pitchFamily="34" charset="0"/>
              <a:buChar char="•"/>
            </a:pPr>
            <a:r>
              <a:rPr lang="en-US" sz="3200" b="1" dirty="0" smtClean="0"/>
              <a:t>A·B = 0</a:t>
            </a:r>
            <a:r>
              <a:rPr lang="ru-RU" sz="3200" dirty="0" smtClean="0"/>
              <a:t>	</a:t>
            </a:r>
            <a:r>
              <a:rPr lang="en-US" sz="3200" dirty="0" smtClean="0"/>
              <a:t>	</a:t>
            </a:r>
            <a:r>
              <a:rPr lang="ru-RU" sz="3200" dirty="0" smtClean="0"/>
              <a:t>даже если </a:t>
            </a:r>
            <a:r>
              <a:rPr lang="en-US" sz="3200" dirty="0" smtClean="0"/>
              <a:t>A,B</a:t>
            </a:r>
            <a:r>
              <a:rPr lang="ru-RU" sz="3200" dirty="0" smtClean="0"/>
              <a:t> ≠ 0</a:t>
            </a:r>
            <a:endParaRPr lang="en-US" sz="3200" dirty="0" smtClean="0"/>
          </a:p>
          <a:p>
            <a:pPr marL="365125" indent="-365125">
              <a:lnSpc>
                <a:spcPct val="120000"/>
              </a:lnSpc>
              <a:buFont typeface="Arial" pitchFamily="34" charset="0"/>
              <a:buChar char="•"/>
            </a:pPr>
            <a:r>
              <a:rPr lang="ru-RU" sz="3200" dirty="0" smtClean="0"/>
              <a:t>Бесконечность – это число!</a:t>
            </a:r>
          </a:p>
          <a:p>
            <a:pPr marL="365125" indent="-365125">
              <a:lnSpc>
                <a:spcPct val="120000"/>
              </a:lnSpc>
              <a:buFont typeface="Arial" pitchFamily="34" charset="0"/>
              <a:buChar char="•"/>
            </a:pPr>
            <a:r>
              <a:rPr lang="ru-RU" sz="3200" dirty="0" smtClean="0"/>
              <a:t>Есть числа больше бесконечности!</a:t>
            </a:r>
          </a:p>
          <a:p>
            <a:pPr marL="365125" indent="-365125">
              <a:lnSpc>
                <a:spcPct val="120000"/>
              </a:lnSpc>
              <a:buFont typeface="Arial" pitchFamily="34" charset="0"/>
              <a:buChar char="•"/>
            </a:pPr>
            <a:r>
              <a:rPr lang="ru-RU" sz="3200" dirty="0" smtClean="0"/>
              <a:t>Целых чисел больше, чем вещественных!</a:t>
            </a:r>
          </a:p>
          <a:p>
            <a:pPr marL="365125" indent="-365125">
              <a:lnSpc>
                <a:spcPct val="120000"/>
              </a:lnSpc>
              <a:buFont typeface="Arial" pitchFamily="34" charset="0"/>
              <a:buChar char="•"/>
            </a:pPr>
            <a:r>
              <a:rPr lang="ru-RU" sz="3200" dirty="0" smtClean="0"/>
              <a:t>Иррациональные числа не существуют!</a:t>
            </a:r>
          </a:p>
          <a:p>
            <a:pPr marL="365125" indent="-365125">
              <a:lnSpc>
                <a:spcPct val="120000"/>
              </a:lnSpc>
              <a:buFont typeface="Arial" pitchFamily="34" charset="0"/>
              <a:buChar char="•"/>
            </a:pPr>
            <a:r>
              <a:rPr lang="ru-RU" sz="3200" dirty="0" smtClean="0"/>
              <a:t>Кто-то виноват! Надо что-то делать…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14356"/>
          </a:xfrm>
        </p:spPr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Предыдущий материал</a:t>
            </a:r>
            <a:endParaRPr lang="ru-RU" b="1" i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857232"/>
            <a:ext cx="9144000" cy="857256"/>
          </a:xfrm>
        </p:spPr>
        <p:txBody>
          <a:bodyPr>
            <a:noAutofit/>
          </a:bodyPr>
          <a:lstStyle/>
          <a:p>
            <a:pPr marL="357188" indent="-357188">
              <a:spcBef>
                <a:spcPts val="0"/>
              </a:spcBef>
            </a:pPr>
            <a:r>
              <a:rPr lang="ru-RU" sz="2800" b="1" dirty="0" smtClean="0"/>
              <a:t>В компьютере используется </a:t>
            </a:r>
            <a:r>
              <a:rPr lang="ru-RU" sz="2800" b="1" dirty="0" smtClean="0">
                <a:solidFill>
                  <a:srgbClr val="0000FF"/>
                </a:solidFill>
              </a:rPr>
              <a:t>двоичное кодирование</a:t>
            </a:r>
          </a:p>
          <a:p>
            <a:pPr marL="400050" lvl="1">
              <a:spcBef>
                <a:spcPts val="0"/>
              </a:spcBef>
            </a:pPr>
            <a:r>
              <a:rPr lang="ru-RU" sz="2400" i="1" dirty="0" smtClean="0"/>
              <a:t>Вещественные числа представлены двоичными дробями</a:t>
            </a:r>
            <a:endParaRPr lang="ru-RU" sz="2800" b="1" dirty="0" smtClean="0"/>
          </a:p>
        </p:txBody>
      </p:sp>
      <p:sp>
        <p:nvSpPr>
          <p:cNvPr id="6" name="Content Placeholder 4"/>
          <p:cNvSpPr txBox="1">
            <a:spLocks/>
          </p:cNvSpPr>
          <p:nvPr/>
        </p:nvSpPr>
        <p:spPr>
          <a:xfrm>
            <a:off x="0" y="2000240"/>
            <a:ext cx="9144000" cy="8572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57188" marR="0" lvl="0" indent="-3571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Числовые переменные имеют </a:t>
            </a: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фиксированный размер</a:t>
            </a:r>
          </a:p>
          <a:p>
            <a:pPr marL="4000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ru-RU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Точно известно количество разрядов в записи числа</a:t>
            </a:r>
            <a:endParaRPr kumimoji="0" lang="ru-RU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Content Placeholder 4"/>
          <p:cNvSpPr txBox="1">
            <a:spLocks/>
          </p:cNvSpPr>
          <p:nvPr/>
        </p:nvSpPr>
        <p:spPr>
          <a:xfrm>
            <a:off x="0" y="3071810"/>
            <a:ext cx="9144000" cy="92869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57188" marR="0" lvl="0" indent="-3571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Прямой</a:t>
            </a: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K-</a:t>
            </a: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разрядный 2-ичный код:</a:t>
            </a:r>
          </a:p>
          <a:p>
            <a:pPr marL="4000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ru-RU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для кодирования знака отводится отдельный бит</a:t>
            </a:r>
            <a:endParaRPr kumimoji="0" lang="ru-RU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Content Placeholder 4"/>
          <p:cNvSpPr txBox="1">
            <a:spLocks/>
          </p:cNvSpPr>
          <p:nvPr/>
        </p:nvSpPr>
        <p:spPr>
          <a:xfrm>
            <a:off x="0" y="4286256"/>
            <a:ext cx="9144000" cy="135732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57188" marR="0" lvl="0" indent="-3571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Дополнительный</a:t>
            </a: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K-</a:t>
            </a: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разрядный 2-ичный код:</a:t>
            </a:r>
          </a:p>
          <a:p>
            <a:pPr marL="4000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8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 = (-X)   =&gt;   Y = 2</a:t>
            </a:r>
            <a:r>
              <a:rPr kumimoji="0" lang="en-US" sz="280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</a:t>
            </a:r>
            <a:r>
              <a:rPr kumimoji="0" lang="en-US" sz="28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– X</a:t>
            </a:r>
          </a:p>
          <a:p>
            <a:pPr marL="4000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8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 := 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not X) +1</a:t>
            </a:r>
            <a:endParaRPr kumimoji="0" lang="ru-RU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Content Placeholder 4"/>
          <p:cNvSpPr txBox="1">
            <a:spLocks/>
          </p:cNvSpPr>
          <p:nvPr/>
        </p:nvSpPr>
        <p:spPr>
          <a:xfrm>
            <a:off x="0" y="5857892"/>
            <a:ext cx="9144000" cy="100010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57188" marR="0" lvl="0" indent="-3571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Арифметика с насыщением</a:t>
            </a: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 и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/>
            </a:r>
            <a:b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</a:b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Арифметика с отбрасыванием</a:t>
            </a: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 </a:t>
            </a:r>
            <a:r>
              <a:rPr kumimoji="0" lang="ru-RU" sz="28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(старших разрядов)</a:t>
            </a:r>
            <a:endParaRPr kumimoji="0" lang="ru-RU" sz="28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4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  <p:bldP spid="6" grpId="0"/>
      <p:bldP spid="7" grpId="0"/>
      <p:bldP spid="8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14356"/>
          </a:xfrm>
        </p:spPr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Сразу мысль – а как народ?</a:t>
            </a:r>
            <a:endParaRPr lang="ru-RU" b="1" i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785794"/>
            <a:ext cx="9144000" cy="64294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b="1" i="1" dirty="0" smtClean="0">
                <a:solidFill>
                  <a:srgbClr val="0000FF"/>
                </a:solidFill>
              </a:rPr>
              <a:t>Числа с фиксированной запятой/точкой:</a:t>
            </a:r>
            <a:endParaRPr lang="en-US" sz="4800" b="1" dirty="0" smtClean="0">
              <a:solidFill>
                <a:srgbClr val="008000"/>
              </a:solidFill>
              <a:latin typeface="Book Antiqua" pitchFamily="18" charset="0"/>
            </a:endParaRPr>
          </a:p>
        </p:txBody>
      </p:sp>
      <p:sp>
        <p:nvSpPr>
          <p:cNvPr id="9" name="Left Brace 8"/>
          <p:cNvSpPr/>
          <p:nvPr/>
        </p:nvSpPr>
        <p:spPr>
          <a:xfrm rot="16200000">
            <a:off x="2107389" y="2178835"/>
            <a:ext cx="285752" cy="928694"/>
          </a:xfrm>
          <a:prstGeom prst="leftBrace">
            <a:avLst/>
          </a:prstGeom>
          <a:ln w="3810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Left Brace 11"/>
          <p:cNvSpPr/>
          <p:nvPr/>
        </p:nvSpPr>
        <p:spPr>
          <a:xfrm rot="16200000">
            <a:off x="4661297" y="767934"/>
            <a:ext cx="250033" cy="3714776"/>
          </a:xfrm>
          <a:prstGeom prst="leftBrace">
            <a:avLst/>
          </a:prstGeom>
          <a:ln w="38100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1285852" y="2857496"/>
            <a:ext cx="8572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i="1" dirty="0" smtClean="0">
                <a:solidFill>
                  <a:srgbClr val="0000CC"/>
                </a:solidFill>
              </a:rPr>
              <a:t>Целая часть числа</a:t>
            </a:r>
            <a:endParaRPr lang="ru-RU" i="1" dirty="0">
              <a:solidFill>
                <a:srgbClr val="0000CC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929190" y="2857496"/>
            <a:ext cx="107157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i="1" dirty="0" smtClean="0">
                <a:solidFill>
                  <a:srgbClr val="008000"/>
                </a:solidFill>
              </a:rPr>
              <a:t>Дробная часть числа</a:t>
            </a:r>
            <a:endParaRPr lang="ru-RU" i="1" dirty="0">
              <a:solidFill>
                <a:srgbClr val="008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643174" y="2786058"/>
            <a:ext cx="178595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i="1" dirty="0" smtClean="0">
                <a:solidFill>
                  <a:srgbClr val="C00000"/>
                </a:solidFill>
              </a:rPr>
              <a:t>Десятичная запятая/точка</a:t>
            </a:r>
          </a:p>
          <a:p>
            <a:pPr algn="ctr"/>
            <a:r>
              <a:rPr lang="ru-RU" i="1" dirty="0" smtClean="0">
                <a:solidFill>
                  <a:srgbClr val="C00000"/>
                </a:solidFill>
              </a:rPr>
              <a:t>Двоичная</a:t>
            </a:r>
          </a:p>
        </p:txBody>
      </p:sp>
      <p:cxnSp>
        <p:nvCxnSpPr>
          <p:cNvPr id="20" name="Straight Arrow Connector 19"/>
          <p:cNvCxnSpPr/>
          <p:nvPr/>
        </p:nvCxnSpPr>
        <p:spPr>
          <a:xfrm rot="5400000" flipH="1" flipV="1">
            <a:off x="2467968" y="2718968"/>
            <a:ext cx="689228" cy="10748"/>
          </a:xfrm>
          <a:prstGeom prst="straightConnector1">
            <a:avLst/>
          </a:prstGeom>
          <a:ln w="190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Content Placeholder 4"/>
          <p:cNvSpPr txBox="1">
            <a:spLocks/>
          </p:cNvSpPr>
          <p:nvPr/>
        </p:nvSpPr>
        <p:spPr>
          <a:xfrm>
            <a:off x="1714480" y="1714488"/>
            <a:ext cx="4929222" cy="7143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</a:rPr>
              <a:t>103</a:t>
            </a:r>
            <a:r>
              <a:rPr kumimoji="0" lang="ru-RU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</a:rPr>
              <a:t>.</a:t>
            </a:r>
            <a:r>
              <a:rPr kumimoji="0" lang="ru-RU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</a:rPr>
              <a:t>023798001006</a:t>
            </a:r>
            <a:endParaRPr kumimoji="0" lang="en-US" sz="4800" b="1" i="0" u="none" strike="noStrike" kern="1200" cap="none" spc="0" normalizeH="0" baseline="0" noProof="0" dirty="0" smtClean="0">
              <a:ln>
                <a:noFill/>
              </a:ln>
              <a:solidFill>
                <a:srgbClr val="008000"/>
              </a:solidFill>
              <a:effectLst/>
              <a:uLnTx/>
              <a:uFillTx/>
              <a:latin typeface="Book Antiqua" pitchFamily="18" charset="0"/>
              <a:ea typeface="+mn-ea"/>
              <a:cs typeface="+mn-cs"/>
            </a:endParaRPr>
          </a:p>
        </p:txBody>
      </p:sp>
      <p:sp>
        <p:nvSpPr>
          <p:cNvPr id="27" name="Left Brace 26"/>
          <p:cNvSpPr/>
          <p:nvPr/>
        </p:nvSpPr>
        <p:spPr>
          <a:xfrm rot="5400000">
            <a:off x="1500166" y="2928934"/>
            <a:ext cx="285752" cy="2143140"/>
          </a:xfrm>
          <a:prstGeom prst="leftBrace">
            <a:avLst/>
          </a:prstGeom>
          <a:ln w="3810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Left Brace 27"/>
          <p:cNvSpPr/>
          <p:nvPr/>
        </p:nvSpPr>
        <p:spPr>
          <a:xfrm rot="5400000">
            <a:off x="5482833" y="1375158"/>
            <a:ext cx="250033" cy="5357850"/>
          </a:xfrm>
          <a:prstGeom prst="leftBrace">
            <a:avLst/>
          </a:prstGeom>
          <a:ln w="38100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2" name="Straight Arrow Connector 31"/>
          <p:cNvCxnSpPr/>
          <p:nvPr/>
        </p:nvCxnSpPr>
        <p:spPr>
          <a:xfrm rot="5400000">
            <a:off x="2396868" y="4078798"/>
            <a:ext cx="857256" cy="1588"/>
          </a:xfrm>
          <a:prstGeom prst="straightConnector1">
            <a:avLst/>
          </a:prstGeom>
          <a:ln w="190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Content Placeholder 4"/>
          <p:cNvSpPr txBox="1">
            <a:spLocks/>
          </p:cNvSpPr>
          <p:nvPr/>
        </p:nvSpPr>
        <p:spPr>
          <a:xfrm>
            <a:off x="500034" y="4000504"/>
            <a:ext cx="8643966" cy="7143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>
              <a:spcBef>
                <a:spcPct val="20000"/>
              </a:spcBef>
            </a:pPr>
            <a:r>
              <a:rPr lang="ru-RU" sz="4800" b="1" dirty="0" smtClean="0">
                <a:solidFill>
                  <a:srgbClr val="0000CC"/>
                </a:solidFill>
                <a:latin typeface="Book Antiqua" pitchFamily="18" charset="0"/>
              </a:rPr>
              <a:t>1100111</a:t>
            </a:r>
            <a:r>
              <a:rPr kumimoji="0" lang="ru-RU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</a:rPr>
              <a:t>.</a:t>
            </a:r>
            <a:r>
              <a:rPr lang="ru-RU" sz="4800" b="1" dirty="0" smtClean="0">
                <a:solidFill>
                  <a:srgbClr val="008000"/>
                </a:solidFill>
                <a:latin typeface="Book Antiqua" pitchFamily="18" charset="0"/>
              </a:rPr>
              <a:t>00111100111011000…</a:t>
            </a:r>
            <a:r>
              <a:rPr lang="ru-RU" sz="4800" b="1" baseline="-25000" dirty="0" smtClean="0">
                <a:solidFill>
                  <a:srgbClr val="008000"/>
                </a:solidFill>
                <a:latin typeface="Book Antiqua" pitchFamily="18" charset="0"/>
              </a:rPr>
              <a:t>2</a:t>
            </a:r>
            <a:endParaRPr kumimoji="0" lang="en-US" sz="4800" b="1" i="0" u="none" strike="noStrike" kern="1200" cap="none" spc="0" normalizeH="0" baseline="-25000" noProof="0" dirty="0" smtClean="0">
              <a:ln>
                <a:noFill/>
              </a:ln>
              <a:solidFill>
                <a:srgbClr val="008000"/>
              </a:solidFill>
              <a:effectLst/>
              <a:uLnTx/>
              <a:uFillTx/>
              <a:latin typeface="Book Antiqua" pitchFamily="18" charset="0"/>
              <a:ea typeface="+mn-ea"/>
              <a:cs typeface="+mn-cs"/>
            </a:endParaRPr>
          </a:p>
        </p:txBody>
      </p:sp>
      <p:cxnSp>
        <p:nvCxnSpPr>
          <p:cNvPr id="41" name="Straight Connector 40"/>
          <p:cNvCxnSpPr/>
          <p:nvPr/>
        </p:nvCxnSpPr>
        <p:spPr>
          <a:xfrm>
            <a:off x="2816352" y="3635884"/>
            <a:ext cx="1541334" cy="9018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2786050" y="3071810"/>
            <a:ext cx="1500198" cy="1588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0" y="5042118"/>
            <a:ext cx="91440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P-</a:t>
            </a:r>
            <a:r>
              <a:rPr lang="ru-RU" sz="2800" dirty="0" err="1" smtClean="0"/>
              <a:t>ичная</a:t>
            </a:r>
            <a:r>
              <a:rPr lang="ru-RU" sz="2800" dirty="0" smtClean="0"/>
              <a:t> запятая/точка отделяет целую часть числа от дробной части – </a:t>
            </a:r>
            <a:r>
              <a:rPr lang="ru-RU" sz="2800" i="1" u="sng" dirty="0" smtClean="0"/>
              <a:t>в любой </a:t>
            </a:r>
            <a:r>
              <a:rPr lang="en-US" sz="2800" i="1" u="sng" dirty="0" smtClean="0"/>
              <a:t>P-</a:t>
            </a:r>
            <a:r>
              <a:rPr lang="ru-RU" sz="2800" i="1" u="sng" dirty="0" err="1" smtClean="0"/>
              <a:t>ичной</a:t>
            </a:r>
            <a:r>
              <a:rPr lang="ru-RU" sz="2800" i="1" u="sng" dirty="0" smtClean="0"/>
              <a:t> системе счисления</a:t>
            </a:r>
            <a:r>
              <a:rPr lang="ru-RU" sz="2800" dirty="0" smtClean="0"/>
              <a:t>. Целая и дробная части переводятся в другую С.С. независимо друг от друга.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2" grpId="0" animBg="1"/>
      <p:bldP spid="13" grpId="0"/>
      <p:bldP spid="16" grpId="0"/>
      <p:bldP spid="17" grpId="0"/>
      <p:bldP spid="24" grpId="0"/>
      <p:bldP spid="27" grpId="0" animBg="1"/>
      <p:bldP spid="28" grpId="0" animBg="1"/>
      <p:bldP spid="33" grpId="0"/>
      <p:bldP spid="4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14356"/>
          </a:xfrm>
        </p:spPr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Числа с фиксированной запятой</a:t>
            </a:r>
            <a:endParaRPr lang="ru-RU" b="1" i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785794"/>
            <a:ext cx="9144000" cy="200026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b="1" i="1" dirty="0" smtClean="0">
                <a:solidFill>
                  <a:srgbClr val="008000"/>
                </a:solidFill>
              </a:rPr>
              <a:t>Достоинства</a:t>
            </a:r>
            <a:r>
              <a:rPr lang="ru-RU" i="1" dirty="0" smtClean="0"/>
              <a:t>:</a:t>
            </a:r>
          </a:p>
          <a:p>
            <a:pPr marL="265113" indent="-265113"/>
            <a:r>
              <a:rPr lang="ru-RU" sz="2800" dirty="0" smtClean="0"/>
              <a:t>Простой </a:t>
            </a:r>
            <a:r>
              <a:rPr lang="ru-RU" sz="2800" b="1" dirty="0" smtClean="0"/>
              <a:t>формат</a:t>
            </a:r>
            <a:r>
              <a:rPr lang="ru-RU" sz="2800" dirty="0" smtClean="0"/>
              <a:t>, т.е. внутренняя структура числа</a:t>
            </a:r>
          </a:p>
          <a:p>
            <a:pPr marL="265113" indent="-265113"/>
            <a:r>
              <a:rPr lang="ru-RU" sz="2800" dirty="0" smtClean="0"/>
              <a:t>Просто выполнять арифметические операции</a:t>
            </a:r>
            <a:br>
              <a:rPr lang="ru-RU" sz="2800" dirty="0" smtClean="0"/>
            </a:br>
            <a:r>
              <a:rPr lang="ru-RU" sz="2800" dirty="0" smtClean="0"/>
              <a:t>(и скорость вычислений также велика)</a:t>
            </a:r>
            <a:endParaRPr lang="en-US" sz="2800" dirty="0" smtClean="0"/>
          </a:p>
        </p:txBody>
      </p:sp>
      <p:sp>
        <p:nvSpPr>
          <p:cNvPr id="18" name="Content Placeholder 4"/>
          <p:cNvSpPr txBox="1">
            <a:spLocks/>
          </p:cNvSpPr>
          <p:nvPr/>
        </p:nvSpPr>
        <p:spPr>
          <a:xfrm>
            <a:off x="0" y="2928934"/>
            <a:ext cx="9144000" cy="207170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Недостатки</a:t>
            </a:r>
            <a:r>
              <a:rPr kumimoji="0" lang="ru-RU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</a:p>
          <a:p>
            <a:pPr marL="265113" marR="0" lvl="0" indent="-265113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Ограничен диапазон представимых значений</a:t>
            </a:r>
          </a:p>
          <a:p>
            <a:pPr marL="265113" lvl="0" indent="-265113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2800" dirty="0" smtClean="0"/>
              <a:t>Относительная погрешность зависит от значения числа, и для 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малых чисел она велика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0" y="5214950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solidFill>
                  <a:srgbClr val="C00000"/>
                </a:solidFill>
              </a:rPr>
              <a:t>Пример</a:t>
            </a:r>
            <a:r>
              <a:rPr lang="ru-RU" sz="2400" dirty="0" smtClean="0"/>
              <a:t>:</a:t>
            </a:r>
            <a:br>
              <a:rPr lang="ru-RU" sz="2400" dirty="0" smtClean="0"/>
            </a:br>
            <a:endParaRPr lang="ru-RU" sz="2400" dirty="0" smtClean="0"/>
          </a:p>
          <a:p>
            <a:pPr>
              <a:tabLst>
                <a:tab pos="1079500" algn="l"/>
              </a:tabLst>
            </a:pPr>
            <a:r>
              <a:rPr lang="en-US" sz="2400" dirty="0" smtClean="0">
                <a:latin typeface="Symbol" pitchFamily="18" charset="2"/>
              </a:rPr>
              <a:t>   p</a:t>
            </a:r>
            <a:r>
              <a:rPr lang="en-US" sz="2400" dirty="0" smtClean="0"/>
              <a:t>      =	</a:t>
            </a: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000000000</a:t>
            </a:r>
            <a:r>
              <a:rPr lang="en-US" sz="2400" dirty="0" smtClean="0"/>
              <a:t>3.1415926535</a:t>
            </a:r>
            <a:r>
              <a:rPr lang="ru-RU" sz="2400" dirty="0" smtClean="0"/>
              <a:t>…		  </a:t>
            </a:r>
            <a:r>
              <a:rPr lang="en-US" sz="2400" dirty="0" smtClean="0">
                <a:sym typeface="Wingdings" pitchFamily="2" charset="2"/>
              </a:rPr>
              <a:t> </a:t>
            </a:r>
            <a:r>
              <a:rPr lang="ru-RU" sz="2400" dirty="0" smtClean="0">
                <a:sym typeface="Wingdings" pitchFamily="2" charset="2"/>
              </a:rPr>
              <a:t>погрешность 10</a:t>
            </a:r>
            <a:r>
              <a:rPr lang="ru-RU" sz="2400" baseline="30000" dirty="0" smtClean="0">
                <a:sym typeface="Wingdings" pitchFamily="2" charset="2"/>
              </a:rPr>
              <a:t>-10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>
                <a:latin typeface="Symbol" pitchFamily="18" charset="2"/>
              </a:rPr>
              <a:t>p</a:t>
            </a:r>
            <a:r>
              <a:rPr lang="en-US" sz="2400" dirty="0" smtClean="0"/>
              <a:t>/10</a:t>
            </a:r>
            <a:r>
              <a:rPr lang="ru-RU" sz="2400" baseline="30000" dirty="0" smtClean="0"/>
              <a:t>8</a:t>
            </a:r>
            <a:r>
              <a:rPr lang="en-US" sz="2400" dirty="0" smtClean="0"/>
              <a:t> =	</a:t>
            </a: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</a:rPr>
              <a:t>000000000</a:t>
            </a:r>
            <a:r>
              <a:rPr lang="en-US" sz="2400" dirty="0" smtClean="0"/>
              <a:t>0.0</a:t>
            </a:r>
            <a:r>
              <a:rPr lang="ru-RU" sz="2400" dirty="0" smtClean="0"/>
              <a:t>00</a:t>
            </a:r>
            <a:r>
              <a:rPr lang="en-US" sz="2400" dirty="0" smtClean="0"/>
              <a:t>000</a:t>
            </a:r>
            <a:r>
              <a:rPr lang="ru-RU" sz="2400" dirty="0" smtClean="0"/>
              <a:t>0</a:t>
            </a:r>
            <a:r>
              <a:rPr lang="en-US" sz="2400" dirty="0" smtClean="0"/>
              <a:t>314</a:t>
            </a:r>
            <a:r>
              <a:rPr lang="en-US" sz="2000" strike="sngStrike" dirty="0" smtClean="0">
                <a:solidFill>
                  <a:srgbClr val="FD615D"/>
                </a:solidFill>
                <a:latin typeface="Arial Narrow" pitchFamily="34" charset="0"/>
              </a:rPr>
              <a:t>15926535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ru-RU" sz="2400" dirty="0" smtClean="0">
                <a:solidFill>
                  <a:srgbClr val="FF0000"/>
                </a:solidFill>
              </a:rPr>
              <a:t>…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ru-RU" sz="2400" dirty="0" smtClean="0">
                <a:solidFill>
                  <a:srgbClr val="FF0000"/>
                </a:solidFill>
              </a:rPr>
              <a:t>  </a:t>
            </a:r>
            <a:r>
              <a:rPr lang="en-US" sz="2400" dirty="0" smtClean="0">
                <a:solidFill>
                  <a:srgbClr val="C00000"/>
                </a:solidFill>
                <a:sym typeface="Wingdings" pitchFamily="2" charset="2"/>
              </a:rPr>
              <a:t></a:t>
            </a:r>
            <a:r>
              <a:rPr lang="ru-RU" sz="2400" dirty="0" smtClean="0">
                <a:solidFill>
                  <a:srgbClr val="C00000"/>
                </a:solidFill>
                <a:sym typeface="Wingdings" pitchFamily="2" charset="2"/>
              </a:rPr>
              <a:t> погрешность 10</a:t>
            </a:r>
            <a:r>
              <a:rPr lang="ru-RU" sz="2400" baseline="30000" dirty="0" smtClean="0">
                <a:solidFill>
                  <a:srgbClr val="C00000"/>
                </a:solidFill>
                <a:sym typeface="Wingdings" pitchFamily="2" charset="2"/>
              </a:rPr>
              <a:t>-2</a:t>
            </a:r>
            <a:endParaRPr lang="ru-RU" sz="2400" i="1" dirty="0">
              <a:solidFill>
                <a:srgbClr val="C00000"/>
              </a:solidFill>
            </a:endParaRPr>
          </a:p>
        </p:txBody>
      </p:sp>
      <p:sp>
        <p:nvSpPr>
          <p:cNvPr id="22" name="Right Brace 21"/>
          <p:cNvSpPr/>
          <p:nvPr/>
        </p:nvSpPr>
        <p:spPr>
          <a:xfrm rot="16200000">
            <a:off x="3536149" y="5179231"/>
            <a:ext cx="142876" cy="1500198"/>
          </a:xfrm>
          <a:prstGeom prst="rightBrac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Right Brace 22"/>
          <p:cNvSpPr/>
          <p:nvPr/>
        </p:nvSpPr>
        <p:spPr>
          <a:xfrm rot="16200000">
            <a:off x="1821637" y="5179231"/>
            <a:ext cx="142876" cy="1500198"/>
          </a:xfrm>
          <a:prstGeom prst="rightBrac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TextBox 24"/>
          <p:cNvSpPr txBox="1"/>
          <p:nvPr/>
        </p:nvSpPr>
        <p:spPr>
          <a:xfrm>
            <a:off x="1500166" y="5500702"/>
            <a:ext cx="321471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i="1" dirty="0" smtClean="0">
                <a:solidFill>
                  <a:schemeClr val="bg1">
                    <a:lumMod val="50000"/>
                  </a:schemeClr>
                </a:solidFill>
              </a:rPr>
              <a:t>По </a:t>
            </a:r>
            <a:r>
              <a:rPr lang="en-US" sz="1600" i="1" dirty="0" smtClean="0">
                <a:solidFill>
                  <a:schemeClr val="bg1">
                    <a:lumMod val="50000"/>
                  </a:schemeClr>
                </a:solidFill>
              </a:rPr>
              <a:t>10 </a:t>
            </a:r>
            <a:r>
              <a:rPr lang="ru-RU" sz="1600" i="1" dirty="0" smtClean="0">
                <a:solidFill>
                  <a:schemeClr val="bg1">
                    <a:lumMod val="50000"/>
                  </a:schemeClr>
                </a:solidFill>
              </a:rPr>
              <a:t>знаков до и после запятой</a:t>
            </a:r>
            <a:endParaRPr lang="ru-RU" sz="1600" i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/>
      <p:bldP spid="18" grpId="0" uiExpand="1"/>
      <p:bldP spid="19" grpId="0"/>
      <p:bldP spid="22" grpId="0" animBg="1"/>
      <p:bldP spid="23" grpId="0" animBg="1"/>
      <p:bldP spid="2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14356"/>
          </a:xfrm>
        </p:spPr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Числа с плавающей запятой/точкой</a:t>
            </a:r>
            <a:endParaRPr lang="ru-RU" b="1" i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785794"/>
            <a:ext cx="9144000" cy="64294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b="1" i="1" dirty="0" smtClean="0">
                <a:solidFill>
                  <a:srgbClr val="0000FF"/>
                </a:solidFill>
              </a:rPr>
              <a:t>Числа с плавающей запятой/точкой:</a:t>
            </a:r>
            <a:endParaRPr lang="en-US" sz="4800" b="1" dirty="0" smtClean="0">
              <a:solidFill>
                <a:srgbClr val="008000"/>
              </a:solidFill>
              <a:latin typeface="Book Antiqua" pitchFamily="18" charset="0"/>
            </a:endParaRPr>
          </a:p>
        </p:txBody>
      </p:sp>
      <p:sp>
        <p:nvSpPr>
          <p:cNvPr id="9" name="Left Brace 8"/>
          <p:cNvSpPr/>
          <p:nvPr/>
        </p:nvSpPr>
        <p:spPr>
          <a:xfrm rot="5400000" flipV="1">
            <a:off x="1535885" y="1678769"/>
            <a:ext cx="285752" cy="928694"/>
          </a:xfrm>
          <a:prstGeom prst="leftBrace">
            <a:avLst/>
          </a:prstGeom>
          <a:ln w="3810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Left Brace 11"/>
          <p:cNvSpPr/>
          <p:nvPr/>
        </p:nvSpPr>
        <p:spPr>
          <a:xfrm rot="5400000" flipV="1">
            <a:off x="4168663" y="288454"/>
            <a:ext cx="250033" cy="3714776"/>
          </a:xfrm>
          <a:prstGeom prst="leftBrace">
            <a:avLst/>
          </a:prstGeom>
          <a:ln w="38100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142844" y="1643050"/>
            <a:ext cx="21431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i="1" dirty="0" smtClean="0">
                <a:solidFill>
                  <a:srgbClr val="0000CC"/>
                </a:solidFill>
              </a:rPr>
              <a:t>Целая часть числа</a:t>
            </a:r>
            <a:endParaRPr lang="ru-RU" i="1" dirty="0">
              <a:solidFill>
                <a:srgbClr val="0000CC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214678" y="1643050"/>
            <a:ext cx="24288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i="1" dirty="0" smtClean="0">
                <a:solidFill>
                  <a:srgbClr val="008000"/>
                </a:solidFill>
              </a:rPr>
              <a:t>Дробная часть числа</a:t>
            </a:r>
            <a:endParaRPr lang="ru-RU" i="1" dirty="0">
              <a:solidFill>
                <a:srgbClr val="008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714612" y="4500570"/>
            <a:ext cx="51435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i="1" dirty="0" smtClean="0">
                <a:solidFill>
                  <a:srgbClr val="C00000"/>
                </a:solidFill>
              </a:rPr>
              <a:t>Десятичная запятая/точка должна быть здесь</a:t>
            </a:r>
          </a:p>
        </p:txBody>
      </p:sp>
      <p:cxnSp>
        <p:nvCxnSpPr>
          <p:cNvPr id="20" name="Straight Arrow Connector 19"/>
          <p:cNvCxnSpPr/>
          <p:nvPr/>
        </p:nvCxnSpPr>
        <p:spPr>
          <a:xfrm rot="10800000">
            <a:off x="2285984" y="4286256"/>
            <a:ext cx="571504" cy="357190"/>
          </a:xfrm>
          <a:prstGeom prst="straightConnector1">
            <a:avLst/>
          </a:prstGeom>
          <a:ln w="190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Content Placeholder 4"/>
          <p:cNvSpPr txBox="1">
            <a:spLocks/>
          </p:cNvSpPr>
          <p:nvPr/>
        </p:nvSpPr>
        <p:spPr>
          <a:xfrm>
            <a:off x="1142976" y="2357430"/>
            <a:ext cx="5572164" cy="7143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</a:rPr>
              <a:t>103</a:t>
            </a:r>
            <a:r>
              <a:rPr kumimoji="0" lang="ru-RU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</a:rPr>
              <a:t>.</a:t>
            </a:r>
            <a:r>
              <a:rPr kumimoji="0" lang="ru-RU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</a:rPr>
              <a:t>023798001006 </a:t>
            </a:r>
            <a:r>
              <a:rPr kumimoji="0" lang="ru-RU" sz="48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Book Antiqua" pitchFamily="18" charset="0"/>
                <a:ea typeface="+mn-ea"/>
                <a:cs typeface="+mn-cs"/>
              </a:rPr>
              <a:t>=</a:t>
            </a:r>
            <a:r>
              <a:rPr kumimoji="0" lang="ru-RU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</a:rPr>
              <a:t> </a:t>
            </a:r>
            <a:endParaRPr kumimoji="0" lang="en-US" sz="4800" b="1" i="0" u="none" strike="noStrike" kern="1200" cap="none" spc="0" normalizeH="0" baseline="0" noProof="0" dirty="0" smtClean="0">
              <a:ln>
                <a:noFill/>
              </a:ln>
              <a:solidFill>
                <a:srgbClr val="008000"/>
              </a:solidFill>
              <a:effectLst/>
              <a:uLnTx/>
              <a:uFillTx/>
              <a:latin typeface="Book Antiqua" pitchFamily="18" charset="0"/>
              <a:ea typeface="+mn-ea"/>
              <a:cs typeface="+mn-cs"/>
            </a:endParaRPr>
          </a:p>
        </p:txBody>
      </p:sp>
      <p:cxnSp>
        <p:nvCxnSpPr>
          <p:cNvPr id="32" name="Straight Arrow Connector 31"/>
          <p:cNvCxnSpPr/>
          <p:nvPr/>
        </p:nvCxnSpPr>
        <p:spPr>
          <a:xfrm rot="16200000" flipV="1">
            <a:off x="1285852" y="4572008"/>
            <a:ext cx="1000132" cy="428628"/>
          </a:xfrm>
          <a:prstGeom prst="straightConnector1">
            <a:avLst/>
          </a:prstGeom>
          <a:ln w="190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Content Placeholder 4"/>
          <p:cNvSpPr txBox="1">
            <a:spLocks/>
          </p:cNvSpPr>
          <p:nvPr/>
        </p:nvSpPr>
        <p:spPr>
          <a:xfrm>
            <a:off x="571472" y="3643314"/>
            <a:ext cx="6786610" cy="7143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>
              <a:spcBef>
                <a:spcPct val="20000"/>
              </a:spcBef>
            </a:pPr>
            <a:r>
              <a:rPr kumimoji="0" lang="ru-RU" sz="48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Book Antiqua" pitchFamily="18" charset="0"/>
                <a:ea typeface="+mn-ea"/>
                <a:cs typeface="+mn-cs"/>
              </a:rPr>
              <a:t>=</a:t>
            </a:r>
            <a:r>
              <a:rPr kumimoji="0" lang="ru-RU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</a:rPr>
              <a:t> 1</a:t>
            </a:r>
            <a:r>
              <a:rPr lang="ru-RU" sz="4800" b="1" dirty="0" smtClean="0">
                <a:solidFill>
                  <a:srgbClr val="C00000"/>
                </a:solidFill>
                <a:latin typeface="Book Antiqua" pitchFamily="18" charset="0"/>
              </a:rPr>
              <a:t>.</a:t>
            </a:r>
            <a:r>
              <a:rPr kumimoji="0" lang="ru-RU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</a:rPr>
              <a:t>03</a:t>
            </a:r>
            <a:r>
              <a:rPr kumimoji="0" lang="ru-RU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</a:rPr>
              <a:t>023798001006</a:t>
            </a:r>
            <a:r>
              <a:rPr kumimoji="0" lang="ru-RU" sz="48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Book Antiqua" pitchFamily="18" charset="0"/>
                <a:ea typeface="+mn-ea"/>
                <a:cs typeface="+mn-cs"/>
              </a:rPr>
              <a:t>· 10</a:t>
            </a:r>
            <a:r>
              <a:rPr kumimoji="0" lang="ru-RU" sz="4800" b="1" i="0" u="none" strike="noStrike" kern="1200" cap="none" spc="0" normalizeH="0" baseline="30000" noProof="0" dirty="0" smtClean="0">
                <a:ln>
                  <a:noFill/>
                </a:ln>
                <a:effectLst/>
                <a:uLnTx/>
                <a:uFillTx/>
                <a:latin typeface="Book Antiqua" pitchFamily="18" charset="0"/>
                <a:ea typeface="+mn-ea"/>
                <a:cs typeface="+mn-cs"/>
              </a:rPr>
              <a:t>2</a:t>
            </a:r>
            <a:endParaRPr kumimoji="0" lang="en-US" sz="4800" b="1" i="0" u="none" strike="noStrike" kern="1200" cap="none" spc="0" normalizeH="0" baseline="30000" noProof="0" dirty="0" smtClean="0">
              <a:ln>
                <a:noFill/>
              </a:ln>
              <a:effectLst/>
              <a:uLnTx/>
              <a:uFillTx/>
              <a:latin typeface="Book Antiqua" pitchFamily="18" charset="0"/>
              <a:ea typeface="+mn-ea"/>
              <a:cs typeface="+mn-cs"/>
            </a:endParaRPr>
          </a:p>
        </p:txBody>
      </p:sp>
      <p:cxnSp>
        <p:nvCxnSpPr>
          <p:cNvPr id="22" name="Straight Connector 21"/>
          <p:cNvCxnSpPr/>
          <p:nvPr/>
        </p:nvCxnSpPr>
        <p:spPr>
          <a:xfrm rot="5400000">
            <a:off x="1071491" y="3418205"/>
            <a:ext cx="2357454" cy="1588"/>
          </a:xfrm>
          <a:prstGeom prst="line">
            <a:avLst/>
          </a:prstGeom>
          <a:ln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2000232" y="5072074"/>
            <a:ext cx="2500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>
                <a:solidFill>
                  <a:srgbClr val="C00000"/>
                </a:solidFill>
              </a:rPr>
              <a:t>…  а она уплыла сюда.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2000232" y="5429264"/>
            <a:ext cx="38576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>
                <a:solidFill>
                  <a:srgbClr val="C00000"/>
                </a:solidFill>
              </a:rPr>
              <a:t>И оттого прозвали </a:t>
            </a:r>
            <a:r>
              <a:rPr lang="ru-RU" i="1" dirty="0" err="1" smtClean="0">
                <a:solidFill>
                  <a:srgbClr val="C00000"/>
                </a:solidFill>
              </a:rPr>
              <a:t>ея</a:t>
            </a:r>
            <a:r>
              <a:rPr lang="ru-RU" i="1" dirty="0" smtClean="0">
                <a:solidFill>
                  <a:srgbClr val="C00000"/>
                </a:solidFill>
              </a:rPr>
              <a:t> плавающей…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2" grpId="0" animBg="1"/>
      <p:bldP spid="13" grpId="0"/>
      <p:bldP spid="16" grpId="0"/>
      <p:bldP spid="17" grpId="0"/>
      <p:bldP spid="18" grpId="0"/>
      <p:bldP spid="29" grpId="0"/>
      <p:bldP spid="3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14356"/>
          </a:xfrm>
        </p:spPr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Числа с плавающей запятой/точкой</a:t>
            </a:r>
            <a:endParaRPr lang="ru-RU" b="1" i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857232"/>
            <a:ext cx="9144000" cy="642942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sz="3600" b="1" i="1" dirty="0" smtClean="0">
                <a:solidFill>
                  <a:srgbClr val="0000FF"/>
                </a:solidFill>
              </a:rPr>
              <a:t>Структура чисел с плавающей запятой/точкой:</a:t>
            </a:r>
            <a:endParaRPr lang="en-US" sz="4800" b="1" dirty="0" smtClean="0">
              <a:solidFill>
                <a:srgbClr val="008000"/>
              </a:solidFill>
              <a:latin typeface="Book Antiqua" pitchFamily="18" charset="0"/>
            </a:endParaRPr>
          </a:p>
        </p:txBody>
      </p:sp>
      <p:sp>
        <p:nvSpPr>
          <p:cNvPr id="9" name="Left Brace 8"/>
          <p:cNvSpPr/>
          <p:nvPr/>
        </p:nvSpPr>
        <p:spPr>
          <a:xfrm rot="5400000" flipV="1">
            <a:off x="2821769" y="-250057"/>
            <a:ext cx="285752" cy="4786346"/>
          </a:xfrm>
          <a:prstGeom prst="leftBrac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2000232" y="1571612"/>
            <a:ext cx="21431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i="1" dirty="0" smtClean="0"/>
              <a:t>Мантисса</a:t>
            </a:r>
            <a:endParaRPr lang="ru-RU" i="1" dirty="0"/>
          </a:p>
        </p:txBody>
      </p:sp>
      <p:sp>
        <p:nvSpPr>
          <p:cNvPr id="16" name="TextBox 15"/>
          <p:cNvSpPr txBox="1"/>
          <p:nvPr/>
        </p:nvSpPr>
        <p:spPr>
          <a:xfrm>
            <a:off x="6500826" y="1571612"/>
            <a:ext cx="15001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i="1" dirty="0" smtClean="0"/>
              <a:t>Показатель</a:t>
            </a:r>
            <a:endParaRPr lang="ru-RU" i="1" dirty="0"/>
          </a:p>
        </p:txBody>
      </p:sp>
      <p:sp>
        <p:nvSpPr>
          <p:cNvPr id="18" name="Content Placeholder 4"/>
          <p:cNvSpPr txBox="1">
            <a:spLocks/>
          </p:cNvSpPr>
          <p:nvPr/>
        </p:nvSpPr>
        <p:spPr>
          <a:xfrm>
            <a:off x="500034" y="2428868"/>
            <a:ext cx="6786610" cy="7143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>
              <a:spcBef>
                <a:spcPct val="20000"/>
              </a:spcBef>
            </a:pPr>
            <a:r>
              <a:rPr kumimoji="0" lang="ru-RU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</a:rPr>
              <a:t>1</a:t>
            </a:r>
            <a:r>
              <a:rPr lang="ru-RU" sz="4800" b="1" dirty="0" smtClean="0">
                <a:latin typeface="Book Antiqua" pitchFamily="18" charset="0"/>
              </a:rPr>
              <a:t>.</a:t>
            </a:r>
            <a:r>
              <a:rPr kumimoji="0" lang="ru-RU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</a:rPr>
              <a:t>03</a:t>
            </a:r>
            <a:r>
              <a:rPr kumimoji="0" lang="ru-RU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</a:rPr>
              <a:t>023798001006</a:t>
            </a:r>
            <a:r>
              <a:rPr kumimoji="0" lang="ru-RU" sz="48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Book Antiqua" pitchFamily="18" charset="0"/>
                <a:ea typeface="+mn-ea"/>
                <a:cs typeface="+mn-cs"/>
              </a:rPr>
              <a:t>· 10</a:t>
            </a:r>
            <a:r>
              <a:rPr kumimoji="0" lang="ru-RU" sz="4800" b="1" i="0" u="none" strike="noStrike" kern="1200" cap="none" spc="0" normalizeH="0" baseline="30000" noProof="0" dirty="0" smtClean="0">
                <a:ln>
                  <a:noFill/>
                </a:ln>
                <a:effectLst/>
                <a:uLnTx/>
                <a:uFillTx/>
                <a:latin typeface="Book Antiqua" pitchFamily="18" charset="0"/>
                <a:ea typeface="+mn-ea"/>
                <a:cs typeface="+mn-cs"/>
              </a:rPr>
              <a:t>2</a:t>
            </a:r>
            <a:endParaRPr kumimoji="0" lang="en-US" sz="4800" b="1" i="0" u="none" strike="noStrike" kern="1200" cap="none" spc="0" normalizeH="0" baseline="30000" noProof="0" dirty="0" smtClean="0">
              <a:ln>
                <a:noFill/>
              </a:ln>
              <a:effectLst/>
              <a:uLnTx/>
              <a:uFillTx/>
              <a:latin typeface="Book Antiqua" pitchFamily="18" charset="0"/>
              <a:ea typeface="+mn-ea"/>
              <a:cs typeface="+mn-cs"/>
            </a:endParaRPr>
          </a:p>
        </p:txBody>
      </p:sp>
      <p:sp>
        <p:nvSpPr>
          <p:cNvPr id="15" name="Content Placeholder 4"/>
          <p:cNvSpPr txBox="1">
            <a:spLocks/>
          </p:cNvSpPr>
          <p:nvPr/>
        </p:nvSpPr>
        <p:spPr>
          <a:xfrm>
            <a:off x="500034" y="3643314"/>
            <a:ext cx="8643966" cy="7143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>
              <a:spcBef>
                <a:spcPct val="20000"/>
              </a:spcBef>
            </a:pPr>
            <a:r>
              <a:rPr lang="ru-RU" sz="4800" b="1" dirty="0" smtClean="0">
                <a:solidFill>
                  <a:srgbClr val="0000CC"/>
                </a:solidFill>
                <a:latin typeface="Book Antiqua" pitchFamily="18" charset="0"/>
              </a:rPr>
              <a:t>1</a:t>
            </a:r>
            <a:r>
              <a:rPr lang="ru-RU" sz="4800" b="1" dirty="0" smtClean="0">
                <a:latin typeface="Book Antiqua" pitchFamily="18" charset="0"/>
              </a:rPr>
              <a:t>.</a:t>
            </a:r>
            <a:r>
              <a:rPr lang="ru-RU" sz="4800" b="1" dirty="0" smtClean="0">
                <a:solidFill>
                  <a:srgbClr val="0000CC"/>
                </a:solidFill>
                <a:latin typeface="Book Antiqua" pitchFamily="18" charset="0"/>
              </a:rPr>
              <a:t>100111</a:t>
            </a:r>
            <a:r>
              <a:rPr lang="ru-RU" sz="4800" b="1" dirty="0" smtClean="0">
                <a:solidFill>
                  <a:srgbClr val="008000"/>
                </a:solidFill>
                <a:latin typeface="Book Antiqua" pitchFamily="18" charset="0"/>
              </a:rPr>
              <a:t>00111100111…</a:t>
            </a:r>
            <a:r>
              <a:rPr lang="ru-RU" sz="4800" b="1" dirty="0" smtClean="0">
                <a:latin typeface="Book Antiqua" pitchFamily="18" charset="0"/>
              </a:rPr>
              <a:t>· 10</a:t>
            </a:r>
            <a:r>
              <a:rPr lang="ru-RU" sz="4800" b="1" baseline="30000" dirty="0" smtClean="0">
                <a:latin typeface="Book Antiqua" pitchFamily="18" charset="0"/>
              </a:rPr>
              <a:t>110</a:t>
            </a:r>
            <a:r>
              <a:rPr lang="ru-RU" sz="4800" b="1" baseline="-25000" dirty="0" smtClean="0">
                <a:latin typeface="Book Antiqua" pitchFamily="18" charset="0"/>
              </a:rPr>
              <a:t>2</a:t>
            </a:r>
            <a:endParaRPr kumimoji="0" lang="en-US" sz="4800" b="1" i="0" u="none" strike="noStrike" kern="1200" cap="none" spc="0" normalizeH="0" baseline="30000" noProof="0" dirty="0" smtClean="0">
              <a:ln>
                <a:noFill/>
              </a:ln>
              <a:effectLst/>
              <a:uLnTx/>
              <a:uFillTx/>
              <a:latin typeface="Book Antiqua" pitchFamily="18" charset="0"/>
              <a:ea typeface="+mn-ea"/>
              <a:cs typeface="+mn-cs"/>
            </a:endParaRPr>
          </a:p>
        </p:txBody>
      </p:sp>
      <p:cxnSp>
        <p:nvCxnSpPr>
          <p:cNvPr id="21" name="Straight Arrow Connector 20"/>
          <p:cNvCxnSpPr/>
          <p:nvPr/>
        </p:nvCxnSpPr>
        <p:spPr>
          <a:xfrm rot="5400000">
            <a:off x="6393671" y="1964523"/>
            <a:ext cx="714381" cy="50006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rot="16200000" flipH="1">
            <a:off x="6858016" y="2428868"/>
            <a:ext cx="1785950" cy="64294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0" y="5042118"/>
            <a:ext cx="91440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Нормализованное представление:</a:t>
            </a:r>
            <a:endParaRPr lang="en-US" sz="2800" b="1" dirty="0" smtClean="0"/>
          </a:p>
          <a:p>
            <a:pPr marL="265113" indent="-265113">
              <a:buFont typeface="Arial" pitchFamily="34" charset="0"/>
              <a:buChar char="•"/>
            </a:pPr>
            <a:r>
              <a:rPr lang="ru-RU" sz="2800" dirty="0" smtClean="0"/>
              <a:t>Мантисса должна быть в полуинтервале </a:t>
            </a:r>
            <a:r>
              <a:rPr lang="en-US" sz="2800" dirty="0" smtClean="0"/>
              <a:t>[ </a:t>
            </a:r>
            <a:r>
              <a:rPr lang="ru-RU" sz="2800" dirty="0" smtClean="0"/>
              <a:t>1.0</a:t>
            </a:r>
            <a:r>
              <a:rPr lang="en-US" sz="2800" baseline="-25000" dirty="0" smtClean="0"/>
              <a:t>P</a:t>
            </a:r>
            <a:r>
              <a:rPr lang="en-US" sz="2800" dirty="0" smtClean="0"/>
              <a:t>, </a:t>
            </a:r>
            <a:r>
              <a:rPr lang="ru-RU" sz="2800" dirty="0" smtClean="0"/>
              <a:t> 10.0</a:t>
            </a:r>
            <a:r>
              <a:rPr lang="en-US" sz="2800" baseline="-25000" dirty="0" smtClean="0"/>
              <a:t>P</a:t>
            </a:r>
            <a:r>
              <a:rPr lang="en-US" sz="2800" dirty="0" smtClean="0"/>
              <a:t> )</a:t>
            </a:r>
            <a:endParaRPr lang="ru-RU" sz="2800" dirty="0" smtClean="0"/>
          </a:p>
          <a:p>
            <a:pPr marL="265113" indent="-265113">
              <a:buFont typeface="Arial" pitchFamily="34" charset="0"/>
              <a:buChar char="•"/>
            </a:pPr>
            <a:r>
              <a:rPr lang="ru-RU" sz="2800" dirty="0" smtClean="0"/>
              <a:t>Показатель – любое целое число.</a:t>
            </a:r>
          </a:p>
          <a:p>
            <a:r>
              <a:rPr lang="ru-RU" sz="2800" i="1" u="sng" dirty="0" smtClean="0"/>
              <a:t>Для любой </a:t>
            </a:r>
            <a:r>
              <a:rPr lang="en-US" sz="2800" i="1" u="sng" dirty="0" smtClean="0"/>
              <a:t>P-</a:t>
            </a:r>
            <a:r>
              <a:rPr lang="ru-RU" sz="2800" i="1" u="sng" dirty="0" err="1" smtClean="0"/>
              <a:t>ичной</a:t>
            </a:r>
            <a:r>
              <a:rPr lang="ru-RU" sz="2800" i="1" u="sng" dirty="0" smtClean="0"/>
              <a:t> С.С.</a:t>
            </a:r>
            <a:endParaRPr lang="ru-RU" sz="2800" i="1" u="sng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3" grpId="0"/>
      <p:bldP spid="16" grpId="0"/>
      <p:bldP spid="3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14356"/>
          </a:xfrm>
        </p:spPr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Числа с плавающей запятой/точкой</a:t>
            </a:r>
            <a:endParaRPr lang="ru-RU" b="1" i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857232"/>
            <a:ext cx="9144000" cy="17859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i="1" dirty="0" smtClean="0">
                <a:solidFill>
                  <a:srgbClr val="0000CC"/>
                </a:solidFill>
              </a:rPr>
              <a:t>Достоинства</a:t>
            </a:r>
            <a:r>
              <a:rPr lang="ru-RU" b="1" i="1" dirty="0" smtClean="0"/>
              <a:t>:</a:t>
            </a:r>
          </a:p>
          <a:p>
            <a:pPr marL="265113" indent="-265113"/>
            <a:r>
              <a:rPr lang="ru-RU" dirty="0" smtClean="0"/>
              <a:t>Большой диапазон представимых значений</a:t>
            </a:r>
          </a:p>
          <a:p>
            <a:pPr marL="265113" indent="-265113"/>
            <a:r>
              <a:rPr lang="ru-RU" dirty="0" smtClean="0"/>
              <a:t>Одинаковая относительная ошибка</a:t>
            </a:r>
          </a:p>
          <a:p>
            <a:pPr marL="0" indent="0">
              <a:buNone/>
            </a:pPr>
            <a:endParaRPr lang="ru-RU" sz="2000" b="1" i="1" dirty="0" smtClean="0"/>
          </a:p>
          <a:p>
            <a:pPr marL="0" indent="0">
              <a:buNone/>
            </a:pPr>
            <a:endParaRPr lang="en-US" sz="2000" b="1" dirty="0" smtClean="0">
              <a:latin typeface="Book Antiqua" pitchFamily="18" charset="0"/>
            </a:endParaRPr>
          </a:p>
        </p:txBody>
      </p:sp>
      <p:sp>
        <p:nvSpPr>
          <p:cNvPr id="12" name="Content Placeholder 4"/>
          <p:cNvSpPr txBox="1">
            <a:spLocks/>
          </p:cNvSpPr>
          <p:nvPr/>
        </p:nvSpPr>
        <p:spPr>
          <a:xfrm>
            <a:off x="0" y="2786058"/>
            <a:ext cx="9144000" cy="114300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Недостатки</a:t>
            </a:r>
            <a:r>
              <a:rPr kumimoji="0" lang="ru-RU" sz="32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</a:p>
          <a:p>
            <a:pPr marL="265113" marR="0" lvl="0" indent="-265113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Сложно выполнять арифметические действия</a:t>
            </a:r>
            <a:endParaRPr kumimoji="0" lang="en-US" sz="2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ook Antiqua" pitchFamily="18" charset="0"/>
              <a:ea typeface="+mn-ea"/>
              <a:cs typeface="+mn-cs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0" y="4919008"/>
            <a:ext cx="392905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solidFill>
                  <a:srgbClr val="0000CC"/>
                </a:solidFill>
              </a:rPr>
              <a:t>Операции</a:t>
            </a:r>
            <a:r>
              <a:rPr lang="ru-RU" sz="2400" dirty="0" smtClean="0"/>
              <a:t>: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400" dirty="0" smtClean="0"/>
              <a:t>Выровнять мантиссы</a:t>
            </a:r>
            <a:br>
              <a:rPr lang="ru-RU" sz="2400" dirty="0" smtClean="0"/>
            </a:br>
            <a:endParaRPr lang="ru-RU" sz="2400" dirty="0" smtClean="0"/>
          </a:p>
          <a:p>
            <a:pPr marL="342900" indent="-342900">
              <a:buFont typeface="+mj-lt"/>
              <a:buAutoNum type="arabicPeriod"/>
            </a:pPr>
            <a:r>
              <a:rPr lang="ru-RU" sz="2400" dirty="0" smtClean="0"/>
              <a:t>Выполнить операцию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400" dirty="0" smtClean="0"/>
              <a:t>Нормализовать результат</a:t>
            </a:r>
            <a:endParaRPr lang="ru-RU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4214810" y="5288340"/>
            <a:ext cx="328614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sz="2400" dirty="0" smtClean="0"/>
              <a:t>1.007·10</a:t>
            </a:r>
            <a:r>
              <a:rPr lang="ru-RU" sz="2400" baseline="30000" dirty="0" smtClean="0"/>
              <a:t>4</a:t>
            </a:r>
            <a:r>
              <a:rPr lang="ru-RU" sz="2400" dirty="0" smtClean="0"/>
              <a:t>  = 10070</a:t>
            </a:r>
            <a:br>
              <a:rPr lang="ru-RU" sz="2400" dirty="0" smtClean="0"/>
            </a:br>
            <a:r>
              <a:rPr lang="ru-RU" sz="2400" dirty="0" smtClean="0"/>
              <a:t>9.9712·10</a:t>
            </a:r>
            <a:r>
              <a:rPr lang="ru-RU" sz="2400" baseline="30000" dirty="0" smtClean="0"/>
              <a:t>3</a:t>
            </a:r>
            <a:r>
              <a:rPr lang="ru-RU" sz="2400" dirty="0" smtClean="0"/>
              <a:t> = 9971.2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400" dirty="0" smtClean="0"/>
              <a:t>10070-9971.2=98.8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400" dirty="0" smtClean="0"/>
              <a:t>98.8 = 9.88·10</a:t>
            </a:r>
            <a:r>
              <a:rPr lang="ru-RU" sz="2400" baseline="30000" dirty="0" smtClean="0"/>
              <a:t>1</a:t>
            </a:r>
            <a:endParaRPr lang="ru-RU" sz="2400" dirty="0" smtClean="0"/>
          </a:p>
        </p:txBody>
      </p:sp>
      <p:sp>
        <p:nvSpPr>
          <p:cNvPr id="19" name="TextBox 18"/>
          <p:cNvSpPr txBox="1"/>
          <p:nvPr/>
        </p:nvSpPr>
        <p:spPr>
          <a:xfrm>
            <a:off x="0" y="4357694"/>
            <a:ext cx="52149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>
                <a:solidFill>
                  <a:srgbClr val="C00000"/>
                </a:solidFill>
              </a:rPr>
              <a:t>Пример</a:t>
            </a:r>
            <a:r>
              <a:rPr lang="ru-RU" sz="2800" dirty="0" smtClean="0"/>
              <a:t>:     1.007·10</a:t>
            </a:r>
            <a:r>
              <a:rPr lang="ru-RU" sz="2800" baseline="30000" dirty="0" smtClean="0"/>
              <a:t>4</a:t>
            </a:r>
            <a:r>
              <a:rPr lang="ru-RU" sz="2800" dirty="0" smtClean="0"/>
              <a:t> - 9.9712·10</a:t>
            </a:r>
            <a:r>
              <a:rPr lang="ru-RU" sz="2800" baseline="30000" dirty="0" smtClean="0"/>
              <a:t>3</a:t>
            </a:r>
            <a:endParaRPr lang="ru-RU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  <p:bldP spid="12" grpId="0"/>
      <p:bldP spid="14" grpId="0"/>
      <p:bldP spid="17" grpId="0"/>
      <p:bldP spid="1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14356"/>
          </a:xfrm>
        </p:spPr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Вещественные числа в компьютере</a:t>
            </a:r>
            <a:endParaRPr lang="ru-RU" b="1" i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2285992"/>
            <a:ext cx="9144000" cy="121444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2400" dirty="0" smtClean="0"/>
              <a:t>Стандарт </a:t>
            </a:r>
            <a:r>
              <a:rPr lang="en-US" sz="2400" dirty="0" smtClean="0"/>
              <a:t>IEEE 754-2008 </a:t>
            </a:r>
            <a:r>
              <a:rPr lang="ru-RU" sz="2400" dirty="0" smtClean="0"/>
              <a:t>определяет правила хранения и вычисления для 16-, 32-, 64-, 80- и 128-битных вещественных чисел.</a:t>
            </a:r>
          </a:p>
          <a:p>
            <a:pPr marL="0" indent="0">
              <a:buNone/>
            </a:pPr>
            <a:r>
              <a:rPr lang="ru-RU" sz="2400" dirty="0" smtClean="0"/>
              <a:t>Операции над вещественными числами выполняет спец.модуль </a:t>
            </a:r>
            <a:r>
              <a:rPr lang="en-US" sz="2400" dirty="0" smtClean="0"/>
              <a:t>FPU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785794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dirty="0" smtClean="0">
                <a:solidFill>
                  <a:srgbClr val="0070C0"/>
                </a:solidFill>
              </a:rPr>
              <a:t>Стандарт компьютерного представления вещественных чисел:</a:t>
            </a:r>
            <a:r>
              <a:rPr lang="ru-RU" sz="3200" b="1" dirty="0" smtClean="0"/>
              <a:t>	</a:t>
            </a:r>
            <a:r>
              <a:rPr lang="en-US" sz="3200" b="1" dirty="0" smtClean="0">
                <a:solidFill>
                  <a:srgbClr val="C00000"/>
                </a:solidFill>
              </a:rPr>
              <a:t>IEEE 754</a:t>
            </a:r>
            <a:endParaRPr lang="ru-RU" sz="3200" b="1" dirty="0" smtClean="0">
              <a:solidFill>
                <a:srgbClr val="C00000"/>
              </a:solidFill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142844" y="4643446"/>
          <a:ext cx="8858310" cy="3708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95277"/>
                <a:gridCol w="295277"/>
                <a:gridCol w="295277"/>
                <a:gridCol w="295277"/>
                <a:gridCol w="295277"/>
                <a:gridCol w="295277"/>
                <a:gridCol w="295277"/>
                <a:gridCol w="295277"/>
                <a:gridCol w="295277"/>
                <a:gridCol w="295277"/>
                <a:gridCol w="295277"/>
                <a:gridCol w="295277"/>
                <a:gridCol w="295277"/>
                <a:gridCol w="295277"/>
                <a:gridCol w="295277"/>
                <a:gridCol w="295277"/>
                <a:gridCol w="295277"/>
                <a:gridCol w="295277"/>
                <a:gridCol w="295277"/>
                <a:gridCol w="295277"/>
                <a:gridCol w="295277"/>
                <a:gridCol w="295277"/>
                <a:gridCol w="295277"/>
                <a:gridCol w="295277"/>
                <a:gridCol w="295277"/>
                <a:gridCol w="295277"/>
                <a:gridCol w="295277"/>
                <a:gridCol w="295277"/>
                <a:gridCol w="295277"/>
                <a:gridCol w="295277"/>
              </a:tblGrid>
              <a:tr h="370840"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1" name="Right Brace 10"/>
          <p:cNvSpPr/>
          <p:nvPr/>
        </p:nvSpPr>
        <p:spPr>
          <a:xfrm rot="16200000">
            <a:off x="4429124" y="-142900"/>
            <a:ext cx="285752" cy="8858312"/>
          </a:xfrm>
          <a:prstGeom prst="rightBrac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Right Brace 11"/>
          <p:cNvSpPr/>
          <p:nvPr/>
        </p:nvSpPr>
        <p:spPr>
          <a:xfrm rot="5400000" flipV="1">
            <a:off x="1321571" y="4179099"/>
            <a:ext cx="214314" cy="2000264"/>
          </a:xfrm>
          <a:prstGeom prst="rightBrace">
            <a:avLst/>
          </a:prstGeom>
          <a:ln w="1905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Right Brace 12"/>
          <p:cNvSpPr/>
          <p:nvPr/>
        </p:nvSpPr>
        <p:spPr>
          <a:xfrm rot="5400000" flipV="1">
            <a:off x="5679289" y="1964521"/>
            <a:ext cx="214314" cy="6429420"/>
          </a:xfrm>
          <a:prstGeom prst="rightBrace">
            <a:avLst/>
          </a:prstGeom>
          <a:ln w="19050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3714744" y="3786190"/>
            <a:ext cx="1928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/>
              <a:t>Всё число, </a:t>
            </a:r>
            <a:r>
              <a:rPr lang="en-US" i="1" dirty="0" smtClean="0"/>
              <a:t>n </a:t>
            </a:r>
            <a:r>
              <a:rPr lang="ru-RU" i="1" dirty="0" smtClean="0"/>
              <a:t>бит</a:t>
            </a:r>
            <a:endParaRPr lang="ru-RU" i="1" dirty="0"/>
          </a:p>
        </p:txBody>
      </p:sp>
      <p:sp>
        <p:nvSpPr>
          <p:cNvPr id="15" name="TextBox 14"/>
          <p:cNvSpPr txBox="1"/>
          <p:nvPr/>
        </p:nvSpPr>
        <p:spPr>
          <a:xfrm>
            <a:off x="4929190" y="5286388"/>
            <a:ext cx="24288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rgbClr val="008000"/>
                </a:solidFill>
              </a:rPr>
              <a:t>“</a:t>
            </a:r>
            <a:r>
              <a:rPr lang="ru-RU" i="1" dirty="0" smtClean="0">
                <a:solidFill>
                  <a:srgbClr val="008000"/>
                </a:solidFill>
              </a:rPr>
              <a:t>Мантисса</a:t>
            </a:r>
            <a:r>
              <a:rPr lang="en-US" i="1" dirty="0" smtClean="0">
                <a:solidFill>
                  <a:srgbClr val="008000"/>
                </a:solidFill>
              </a:rPr>
              <a:t>” M</a:t>
            </a:r>
            <a:r>
              <a:rPr lang="ru-RU" i="1" dirty="0" smtClean="0">
                <a:solidFill>
                  <a:srgbClr val="008000"/>
                </a:solidFill>
              </a:rPr>
              <a:t>, </a:t>
            </a:r>
            <a:r>
              <a:rPr lang="en-US" i="1" dirty="0" smtClean="0">
                <a:solidFill>
                  <a:srgbClr val="008000"/>
                </a:solidFill>
              </a:rPr>
              <a:t>m </a:t>
            </a:r>
            <a:r>
              <a:rPr lang="ru-RU" i="1" dirty="0" smtClean="0">
                <a:solidFill>
                  <a:srgbClr val="008000"/>
                </a:solidFill>
              </a:rPr>
              <a:t>бит</a:t>
            </a:r>
            <a:endParaRPr lang="ru-RU" i="1" dirty="0">
              <a:solidFill>
                <a:srgbClr val="008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57158" y="5286388"/>
            <a:ext cx="2286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>
                <a:solidFill>
                  <a:srgbClr val="0000CC"/>
                </a:solidFill>
              </a:rPr>
              <a:t>Показатель</a:t>
            </a:r>
            <a:r>
              <a:rPr lang="en-US" i="1" dirty="0" smtClean="0">
                <a:solidFill>
                  <a:srgbClr val="0000CC"/>
                </a:solidFill>
              </a:rPr>
              <a:t>Q</a:t>
            </a:r>
            <a:r>
              <a:rPr lang="ru-RU" i="1" dirty="0" smtClean="0">
                <a:solidFill>
                  <a:srgbClr val="0000CC"/>
                </a:solidFill>
              </a:rPr>
              <a:t>, </a:t>
            </a:r>
            <a:r>
              <a:rPr lang="en-US" i="1" dirty="0" smtClean="0">
                <a:solidFill>
                  <a:srgbClr val="0000CC"/>
                </a:solidFill>
              </a:rPr>
              <a:t>q </a:t>
            </a:r>
            <a:r>
              <a:rPr lang="ru-RU" i="1" dirty="0" smtClean="0">
                <a:solidFill>
                  <a:srgbClr val="0000CC"/>
                </a:solidFill>
              </a:rPr>
              <a:t>бит</a:t>
            </a:r>
            <a:endParaRPr lang="ru-RU" i="1" dirty="0">
              <a:solidFill>
                <a:srgbClr val="0000CC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42844" y="5715016"/>
            <a:ext cx="1643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>
                <a:solidFill>
                  <a:srgbClr val="C00000"/>
                </a:solidFill>
              </a:rPr>
              <a:t>Знак числа</a:t>
            </a:r>
            <a:r>
              <a:rPr lang="en-US" i="1" dirty="0" smtClean="0">
                <a:solidFill>
                  <a:srgbClr val="C00000"/>
                </a:solidFill>
              </a:rPr>
              <a:t>, s</a:t>
            </a:r>
            <a:endParaRPr lang="ru-RU" i="1" dirty="0">
              <a:solidFill>
                <a:srgbClr val="C00000"/>
              </a:solidFill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 rot="5400000" flipH="1" flipV="1">
            <a:off x="-34957" y="5393545"/>
            <a:ext cx="642148" cy="794"/>
          </a:xfrm>
          <a:prstGeom prst="straightConnector1">
            <a:avLst/>
          </a:prstGeom>
          <a:ln w="127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8715404" y="4429132"/>
            <a:ext cx="2143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0</a:t>
            </a:r>
            <a:endParaRPr lang="ru-RU" sz="1200" dirty="0"/>
          </a:p>
        </p:txBody>
      </p:sp>
      <p:sp>
        <p:nvSpPr>
          <p:cNvPr id="23" name="TextBox 22"/>
          <p:cNvSpPr txBox="1"/>
          <p:nvPr/>
        </p:nvSpPr>
        <p:spPr>
          <a:xfrm>
            <a:off x="8429652" y="4429132"/>
            <a:ext cx="2143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1</a:t>
            </a:r>
            <a:endParaRPr lang="ru-RU" sz="1200" dirty="0"/>
          </a:p>
        </p:txBody>
      </p:sp>
      <p:sp>
        <p:nvSpPr>
          <p:cNvPr id="24" name="TextBox 23"/>
          <p:cNvSpPr txBox="1"/>
          <p:nvPr/>
        </p:nvSpPr>
        <p:spPr>
          <a:xfrm>
            <a:off x="70896" y="4410270"/>
            <a:ext cx="4285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n</a:t>
            </a:r>
            <a:r>
              <a:rPr lang="ru-RU" sz="1200" dirty="0" smtClean="0"/>
              <a:t>-1</a:t>
            </a:r>
            <a:endParaRPr lang="ru-RU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896</TotalTime>
  <Words>1067</Words>
  <Application>Microsoft Office PowerPoint</Application>
  <PresentationFormat>On-screen Show (4:3)</PresentationFormat>
  <Paragraphs>271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Тема Office</vt:lpstr>
      <vt:lpstr>PowerPoint Presentation</vt:lpstr>
      <vt:lpstr>Непреложные истины Компьютерной Орехметики</vt:lpstr>
      <vt:lpstr>Предыдущий материал</vt:lpstr>
      <vt:lpstr>Сразу мысль – а как народ?</vt:lpstr>
      <vt:lpstr>Числа с фиксированной запятой</vt:lpstr>
      <vt:lpstr>Числа с плавающей запятой/точкой</vt:lpstr>
      <vt:lpstr>Числа с плавающей запятой/точкой</vt:lpstr>
      <vt:lpstr>Числа с плавающей запятой/точкой</vt:lpstr>
      <vt:lpstr>Вещественные числа в компьютере</vt:lpstr>
      <vt:lpstr>IEEE 754, занудные подробности</vt:lpstr>
      <vt:lpstr>Типы вещественных чисел</vt:lpstr>
      <vt:lpstr>Типы вещественных чисел</vt:lpstr>
      <vt:lpstr>Точность представления чисел</vt:lpstr>
      <vt:lpstr>Точность представления чисел</vt:lpstr>
      <vt:lpstr>Точность представления чисел</vt:lpstr>
      <vt:lpstr>Непреложные истины</vt:lpstr>
      <vt:lpstr>Непреложные истины</vt:lpstr>
      <vt:lpstr>Непреложные истины</vt:lpstr>
      <vt:lpstr>Непреложные истины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Теорема о единственности</dc:title>
  <cp:lastModifiedBy>vova</cp:lastModifiedBy>
  <cp:revision>311</cp:revision>
  <cp:lastPrinted>2018-11-19T10:33:33Z</cp:lastPrinted>
  <dcterms:modified xsi:type="dcterms:W3CDTF">2020-11-30T21:26:19Z</dcterms:modified>
</cp:coreProperties>
</file>