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/>
              <a:t>Арифметика против Питона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val="222302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Операции с целыми числами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82" y="1268760"/>
            <a:ext cx="36761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Сложение</a:t>
            </a:r>
            <a:r>
              <a:rPr lang="ru-RU" sz="2800" dirty="0" smtClean="0"/>
              <a:t>:</a:t>
            </a:r>
          </a:p>
          <a:p>
            <a:r>
              <a:rPr lang="ru-RU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 = a + b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b="1" dirty="0" smtClean="0"/>
              <a:t>Вычитание</a:t>
            </a:r>
            <a:r>
              <a:rPr lang="ru-RU" sz="2800" dirty="0" smtClean="0"/>
              <a:t>:</a:t>
            </a:r>
          </a:p>
          <a:p>
            <a:r>
              <a:rPr lang="ru-RU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 = a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b="1" dirty="0" smtClean="0"/>
              <a:t>Умножение</a:t>
            </a:r>
            <a:r>
              <a:rPr lang="ru-RU" sz="2800" dirty="0"/>
              <a:t>:</a:t>
            </a:r>
          </a:p>
          <a:p>
            <a:r>
              <a:rPr lang="ru-RU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 = a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b="1" dirty="0" smtClean="0"/>
              <a:t>Возведение в степень</a:t>
            </a:r>
            <a:r>
              <a:rPr lang="ru-RU" sz="2800" dirty="0" smtClean="0"/>
              <a:t>:</a:t>
            </a:r>
            <a:endParaRPr lang="ru-RU" sz="2800" dirty="0"/>
          </a:p>
          <a:p>
            <a:r>
              <a:rPr lang="ru-RU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 = a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1249494"/>
            <a:ext cx="49320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Деление</a:t>
            </a:r>
            <a:r>
              <a:rPr lang="ru-RU" sz="2800" dirty="0"/>
              <a:t> (с дробным ответом):</a:t>
            </a:r>
            <a:endParaRPr lang="ru-RU" sz="2800" dirty="0" smtClean="0"/>
          </a:p>
          <a:p>
            <a:r>
              <a:rPr lang="ru-RU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 = a / b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b="1" dirty="0"/>
              <a:t>Деление </a:t>
            </a:r>
            <a:r>
              <a:rPr lang="ru-RU" sz="2800" b="1" dirty="0" smtClean="0"/>
              <a:t>нацело</a:t>
            </a:r>
            <a:r>
              <a:rPr lang="ru-RU" sz="2800" dirty="0" smtClean="0"/>
              <a:t>:</a:t>
            </a:r>
          </a:p>
          <a:p>
            <a:r>
              <a:rPr lang="ru-RU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 = a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b="1" dirty="0" smtClean="0"/>
              <a:t>Остаток от деления</a:t>
            </a:r>
            <a:r>
              <a:rPr lang="ru-RU" sz="2800" dirty="0" smtClean="0"/>
              <a:t>:</a:t>
            </a:r>
            <a:endParaRPr lang="ru-RU" sz="2800" dirty="0"/>
          </a:p>
          <a:p>
            <a:r>
              <a:rPr lang="ru-RU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 = a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5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Деление чисел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24744"/>
            <a:ext cx="3275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Деление</a:t>
            </a:r>
            <a:r>
              <a:rPr lang="ru-RU" sz="2800" dirty="0"/>
              <a:t> </a:t>
            </a:r>
            <a:r>
              <a:rPr lang="ru-RU" sz="2800" dirty="0" smtClean="0"/>
              <a:t>(дробное):</a:t>
            </a:r>
          </a:p>
          <a:p>
            <a:r>
              <a:rPr lang="ru-RU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 = a / b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dirty="0" smtClean="0"/>
              <a:t>Деление </a:t>
            </a:r>
            <a:r>
              <a:rPr lang="ru-RU" sz="2800" b="1" dirty="0" smtClean="0"/>
              <a:t>нацело</a:t>
            </a:r>
            <a:r>
              <a:rPr lang="ru-RU" sz="2800" dirty="0" smtClean="0"/>
              <a:t>:</a:t>
            </a:r>
          </a:p>
          <a:p>
            <a:r>
              <a:rPr lang="ru-RU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 = a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b="1" dirty="0" smtClean="0"/>
              <a:t>Остаток</a:t>
            </a:r>
            <a:r>
              <a:rPr lang="ru-RU" sz="2800" dirty="0" smtClean="0"/>
              <a:t> от деления:</a:t>
            </a:r>
            <a:endParaRPr lang="ru-RU" sz="2800" dirty="0"/>
          </a:p>
          <a:p>
            <a:r>
              <a:rPr lang="ru-RU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 = a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980728"/>
            <a:ext cx="49320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Примеры</a:t>
            </a:r>
            <a:r>
              <a:rPr lang="en-US" sz="2800" b="1" dirty="0"/>
              <a:t>:</a:t>
            </a:r>
            <a:endParaRPr lang="ru-RU" sz="2800" dirty="0" smtClean="0"/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 = 10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 = 3</a:t>
            </a:r>
          </a:p>
          <a:p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152650" algn="l"/>
              </a:tabLst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	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c=3.333333</a:t>
            </a:r>
          </a:p>
          <a:p>
            <a:pPr>
              <a:tabLst>
                <a:tab pos="2152650" algn="l"/>
              </a:tabLst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152650" algn="l"/>
              </a:tabLst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d = a//b	</a:t>
            </a: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d=3 </a:t>
            </a:r>
          </a:p>
          <a:p>
            <a:pPr>
              <a:tabLst>
                <a:tab pos="2152650" algn="l"/>
              </a:tabLst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152650" algn="l"/>
              </a:tabLst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a%b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e=1</a:t>
            </a:r>
          </a:p>
          <a:p>
            <a:pPr>
              <a:tabLst>
                <a:tab pos="2152650" algn="l"/>
              </a:tabLst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152650" algn="l"/>
              </a:tabLst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f=(-a)//b	</a:t>
            </a: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f=-4</a:t>
            </a:r>
          </a:p>
          <a:p>
            <a:pPr>
              <a:tabLst>
                <a:tab pos="2152650" algn="l"/>
              </a:tabLst>
            </a:pPr>
            <a:endParaRPr lang="en-US" sz="2800" dirty="0" smtClean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152650" algn="l"/>
              </a:tabLst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g=(-a)%b	</a:t>
            </a: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g=2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62864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Питон знает математику!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>
            <a:stCxn id="7" idx="3"/>
          </p:cNvCxnSpPr>
          <p:nvPr/>
        </p:nvCxnSpPr>
        <p:spPr>
          <a:xfrm flipV="1">
            <a:off x="2807140" y="5500702"/>
            <a:ext cx="1479108" cy="9704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7" idx="3"/>
          </p:cNvCxnSpPr>
          <p:nvPr/>
        </p:nvCxnSpPr>
        <p:spPr>
          <a:xfrm flipV="1">
            <a:off x="2807140" y="6429396"/>
            <a:ext cx="1407670" cy="417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4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Структура записи числа</a:t>
            </a:r>
            <a:endParaRPr lang="ru-RU" b="1" i="1" dirty="0">
              <a:solidFill>
                <a:srgbClr val="0070C0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42844" y="4143380"/>
            <a:ext cx="8786874" cy="1512340"/>
            <a:chOff x="142844" y="4143380"/>
            <a:chExt cx="8786874" cy="1512340"/>
          </a:xfrm>
        </p:grpSpPr>
        <p:sp>
          <p:nvSpPr>
            <p:cNvPr id="6" name="TextBox 5"/>
            <p:cNvSpPr txBox="1"/>
            <p:nvPr/>
          </p:nvSpPr>
          <p:spPr>
            <a:xfrm>
              <a:off x="142844" y="4143380"/>
              <a:ext cx="40719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/>
                <a:t>N = </a:t>
              </a:r>
              <a:r>
                <a:rPr lang="ru-RU" sz="5400" b="1" dirty="0" smtClean="0"/>
                <a:t>1 2 6 0 3</a:t>
              </a:r>
              <a:endParaRPr lang="ru-RU" sz="5400" b="1" dirty="0"/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1500166" y="4929992"/>
              <a:ext cx="2001058" cy="356396"/>
              <a:chOff x="1500166" y="1786720"/>
              <a:chExt cx="2001058" cy="1357322"/>
            </a:xfrm>
          </p:grpSpPr>
          <p:cxnSp>
            <p:nvCxnSpPr>
              <p:cNvPr id="8" name="Прямая со стрелкой 7"/>
              <p:cNvCxnSpPr/>
              <p:nvPr/>
            </p:nvCxnSpPr>
            <p:spPr>
              <a:xfrm rot="5400000" flipH="1" flipV="1">
                <a:off x="2821769" y="2464587"/>
                <a:ext cx="1357322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 rot="5400000" flipH="1" flipV="1">
                <a:off x="2322497" y="2464587"/>
                <a:ext cx="1357322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/>
              <p:cNvCxnSpPr/>
              <p:nvPr/>
            </p:nvCxnSpPr>
            <p:spPr>
              <a:xfrm rot="5400000" flipH="1" flipV="1">
                <a:off x="1822431" y="2464587"/>
                <a:ext cx="1357322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>
              <a:xfrm rot="5400000" flipH="1" flipV="1">
                <a:off x="1322365" y="2464587"/>
                <a:ext cx="1357322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/>
              <p:nvPr/>
            </p:nvCxnSpPr>
            <p:spPr>
              <a:xfrm rot="5400000" flipH="1" flipV="1">
                <a:off x="822299" y="2464587"/>
                <a:ext cx="1357322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786050" y="528638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×P</a:t>
              </a:r>
              <a:r>
                <a:rPr lang="en-US" baseline="30000" dirty="0" smtClean="0">
                  <a:solidFill>
                    <a:srgbClr val="7030A0"/>
                  </a:solidFill>
                </a:rPr>
                <a:t>1</a:t>
              </a:r>
              <a:endParaRPr lang="ru-RU" baseline="30000" dirty="0">
                <a:solidFill>
                  <a:srgbClr val="7030A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86116" y="5286388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×P</a:t>
              </a:r>
              <a:r>
                <a:rPr lang="en-US" baseline="30000" dirty="0" smtClean="0">
                  <a:solidFill>
                    <a:srgbClr val="7030A0"/>
                  </a:solidFill>
                </a:rPr>
                <a:t>0</a:t>
              </a:r>
              <a:r>
                <a:rPr lang="ru-RU" dirty="0" smtClean="0">
                  <a:solidFill>
                    <a:srgbClr val="7030A0"/>
                  </a:solidFill>
                </a:rPr>
                <a:t> = ×1</a:t>
              </a:r>
              <a:endParaRPr lang="ru-RU" baseline="-25000" dirty="0">
                <a:solidFill>
                  <a:srgbClr val="7030A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5984" y="528638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×P</a:t>
              </a:r>
              <a:r>
                <a:rPr lang="en-US" baseline="30000" dirty="0" smtClean="0">
                  <a:solidFill>
                    <a:srgbClr val="7030A0"/>
                  </a:solidFill>
                </a:rPr>
                <a:t>2</a:t>
              </a:r>
              <a:endParaRPr lang="ru-RU" baseline="30000" dirty="0">
                <a:solidFill>
                  <a:srgbClr val="7030A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85918" y="528638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×P</a:t>
              </a:r>
              <a:r>
                <a:rPr lang="en-US" baseline="30000" dirty="0" smtClean="0">
                  <a:solidFill>
                    <a:srgbClr val="7030A0"/>
                  </a:solidFill>
                </a:rPr>
                <a:t>3</a:t>
              </a:r>
              <a:endParaRPr lang="ru-RU" baseline="30000" dirty="0">
                <a:solidFill>
                  <a:srgbClr val="7030A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85852" y="528638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×P</a:t>
              </a:r>
              <a:r>
                <a:rPr lang="en-US" baseline="30000" dirty="0" smtClean="0">
                  <a:solidFill>
                    <a:srgbClr val="7030A0"/>
                  </a:solidFill>
                </a:rPr>
                <a:t>4</a:t>
              </a:r>
              <a:endParaRPr lang="ru-RU" baseline="30000" dirty="0">
                <a:solidFill>
                  <a:srgbClr val="7030A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29058" y="4286256"/>
              <a:ext cx="50006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3">
                      <a:lumMod val="50000"/>
                    </a:schemeClr>
                  </a:solidFill>
                </a:rPr>
                <a:t>=</a:t>
              </a:r>
              <a:r>
                <a:rPr lang="en-US" sz="4000" b="1" dirty="0" smtClean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  <a:r>
                <a:rPr lang="en-US" sz="3200" dirty="0" smtClean="0">
                  <a:solidFill>
                    <a:schemeClr val="accent3">
                      <a:lumMod val="50000"/>
                    </a:schemeClr>
                  </a:solidFill>
                </a:rPr>
                <a:t>*P</a:t>
              </a:r>
              <a:r>
                <a:rPr lang="en-US" sz="3200" baseline="30000" dirty="0" smtClean="0">
                  <a:solidFill>
                    <a:schemeClr val="accent3">
                      <a:lumMod val="50000"/>
                    </a:schemeClr>
                  </a:solidFill>
                </a:rPr>
                <a:t>4 </a:t>
              </a:r>
              <a:r>
                <a:rPr lang="en-US" sz="3200" dirty="0" smtClean="0">
                  <a:solidFill>
                    <a:schemeClr val="accent3">
                      <a:lumMod val="50000"/>
                    </a:schemeClr>
                  </a:solidFill>
                </a:rPr>
                <a:t>+</a:t>
              </a:r>
              <a:r>
                <a:rPr lang="en-US" sz="4000" b="1" dirty="0" smtClean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  <a:r>
                <a:rPr lang="en-US" sz="3200" dirty="0" smtClean="0">
                  <a:solidFill>
                    <a:schemeClr val="accent3">
                      <a:lumMod val="50000"/>
                    </a:schemeClr>
                  </a:solidFill>
                </a:rPr>
                <a:t>*P</a:t>
              </a:r>
              <a:r>
                <a:rPr lang="en-US" sz="3200" baseline="30000" dirty="0" smtClean="0">
                  <a:solidFill>
                    <a:schemeClr val="accent3">
                      <a:lumMod val="50000"/>
                    </a:schemeClr>
                  </a:solidFill>
                </a:rPr>
                <a:t>3 </a:t>
              </a:r>
              <a:r>
                <a:rPr lang="en-US" sz="3200" dirty="0" smtClean="0">
                  <a:solidFill>
                    <a:schemeClr val="accent3">
                      <a:lumMod val="50000"/>
                    </a:schemeClr>
                  </a:solidFill>
                </a:rPr>
                <a:t>+</a:t>
              </a:r>
              <a:r>
                <a:rPr lang="en-US" sz="4000" b="1" dirty="0" smtClean="0">
                  <a:solidFill>
                    <a:schemeClr val="accent3">
                      <a:lumMod val="50000"/>
                    </a:schemeClr>
                  </a:solidFill>
                </a:rPr>
                <a:t>6</a:t>
              </a:r>
              <a:r>
                <a:rPr lang="en-US" sz="3200" dirty="0" smtClean="0">
                  <a:solidFill>
                    <a:schemeClr val="accent3">
                      <a:lumMod val="50000"/>
                    </a:schemeClr>
                  </a:solidFill>
                </a:rPr>
                <a:t>*P</a:t>
              </a:r>
              <a:r>
                <a:rPr lang="en-US" sz="3200" baseline="30000" dirty="0" smtClean="0">
                  <a:solidFill>
                    <a:schemeClr val="accent3">
                      <a:lumMod val="50000"/>
                    </a:schemeClr>
                  </a:solidFill>
                </a:rPr>
                <a:t>2 </a:t>
              </a:r>
              <a:r>
                <a:rPr lang="en-US" sz="3200" dirty="0" smtClean="0">
                  <a:solidFill>
                    <a:schemeClr val="accent3">
                      <a:lumMod val="50000"/>
                    </a:schemeClr>
                  </a:solidFill>
                </a:rPr>
                <a:t>+</a:t>
              </a:r>
              <a:r>
                <a:rPr lang="en-US" sz="4000" b="1" dirty="0" smtClean="0">
                  <a:solidFill>
                    <a:schemeClr val="accent3">
                      <a:lumMod val="50000"/>
                    </a:schemeClr>
                  </a:solidFill>
                </a:rPr>
                <a:t>0</a:t>
              </a:r>
              <a:r>
                <a:rPr lang="en-US" sz="3200" dirty="0" smtClean="0">
                  <a:solidFill>
                    <a:schemeClr val="accent3">
                      <a:lumMod val="50000"/>
                    </a:schemeClr>
                  </a:solidFill>
                </a:rPr>
                <a:t>*P</a:t>
              </a:r>
              <a:r>
                <a:rPr lang="en-US" sz="3200" baseline="30000" dirty="0" smtClean="0">
                  <a:solidFill>
                    <a:schemeClr val="accent3">
                      <a:lumMod val="50000"/>
                    </a:schemeClr>
                  </a:solidFill>
                </a:rPr>
                <a:t>1 </a:t>
              </a:r>
              <a:r>
                <a:rPr lang="en-US" sz="3200" dirty="0" smtClean="0">
                  <a:solidFill>
                    <a:schemeClr val="accent3">
                      <a:lumMod val="50000"/>
                    </a:schemeClr>
                  </a:solidFill>
                </a:rPr>
                <a:t>+</a:t>
              </a:r>
              <a:r>
                <a:rPr lang="en-US" sz="4000" b="1" dirty="0" smtClean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  <a:endParaRPr lang="ru-RU" sz="4000" b="1" dirty="0" smtClean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42844" y="928670"/>
            <a:ext cx="9001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Р-ичные</a:t>
            </a:r>
            <a:r>
              <a:rPr lang="ru-RU" sz="3200" dirty="0" smtClean="0"/>
              <a:t> системы счисления:</a:t>
            </a:r>
          </a:p>
          <a:p>
            <a:r>
              <a:rPr lang="ru-RU" sz="3200" b="1" dirty="0" smtClean="0"/>
              <a:t>	</a:t>
            </a:r>
            <a:r>
              <a:rPr lang="ru-RU" sz="3200" b="1" dirty="0" smtClean="0">
                <a:solidFill>
                  <a:srgbClr val="7030A0"/>
                </a:solidFill>
              </a:rPr>
              <a:t>Основание</a:t>
            </a:r>
            <a:r>
              <a:rPr lang="en-US" sz="3200" dirty="0" smtClean="0"/>
              <a:t>:</a:t>
            </a:r>
            <a:r>
              <a:rPr lang="ru-RU" sz="3200" dirty="0" smtClean="0"/>
              <a:t>	</a:t>
            </a:r>
            <a:r>
              <a:rPr lang="en-US" sz="3200" dirty="0" smtClean="0"/>
              <a:t>P</a:t>
            </a:r>
            <a:r>
              <a:rPr lang="en-US" sz="3200" dirty="0" smtClean="0">
                <a:sym typeface="Symbol"/>
              </a:rPr>
              <a:t>, P&gt;1</a:t>
            </a:r>
          </a:p>
          <a:p>
            <a:r>
              <a:rPr lang="ru-RU" sz="3200" dirty="0" smtClean="0">
                <a:sym typeface="Symbol"/>
              </a:rPr>
              <a:t>	</a:t>
            </a:r>
            <a:r>
              <a:rPr lang="ru-RU" sz="3200" b="1" dirty="0" smtClean="0">
                <a:solidFill>
                  <a:srgbClr val="7030A0"/>
                </a:solidFill>
                <a:sym typeface="Symbol"/>
              </a:rPr>
              <a:t>Цифры</a:t>
            </a:r>
            <a:r>
              <a:rPr lang="ru-RU" sz="3200" dirty="0" smtClean="0">
                <a:sym typeface="Symbol"/>
              </a:rPr>
              <a:t>:   			0,1,  2,….. Р-1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2844" y="5780782"/>
            <a:ext cx="9001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Пример для Р=8:</a:t>
            </a:r>
            <a:br>
              <a:rPr lang="ru-RU" sz="3200" dirty="0" smtClean="0"/>
            </a:br>
            <a:r>
              <a:rPr lang="ru-RU" sz="3200" dirty="0" smtClean="0"/>
              <a:t>       12603</a:t>
            </a:r>
            <a:r>
              <a:rPr lang="ru-RU" sz="3200" baseline="-25000" dirty="0" smtClean="0"/>
              <a:t>8</a:t>
            </a:r>
            <a:r>
              <a:rPr lang="ru-RU" sz="3200" dirty="0" smtClean="0"/>
              <a:t> = 1*8</a:t>
            </a:r>
            <a:r>
              <a:rPr lang="ru-RU" sz="3200" baseline="30000" dirty="0" smtClean="0"/>
              <a:t>4</a:t>
            </a:r>
            <a:r>
              <a:rPr lang="ru-RU" sz="3200" dirty="0" smtClean="0"/>
              <a:t>+ 2*8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+ 6*8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+ 0*8</a:t>
            </a:r>
            <a:r>
              <a:rPr lang="ru-RU" sz="3200" baseline="30000" dirty="0" smtClean="0"/>
              <a:t>1</a:t>
            </a:r>
            <a:r>
              <a:rPr lang="ru-RU" sz="3200" dirty="0" smtClean="0"/>
              <a:t>+ 3*8</a:t>
            </a:r>
            <a:r>
              <a:rPr lang="ru-RU" sz="3200" baseline="30000" dirty="0" smtClean="0"/>
              <a:t>0</a:t>
            </a:r>
            <a:r>
              <a:rPr lang="ru-RU" sz="3200" dirty="0" smtClean="0"/>
              <a:t> = 5507</a:t>
            </a:r>
            <a:r>
              <a:rPr lang="ru-RU" sz="3200" baseline="-25000" dirty="0" smtClean="0"/>
              <a:t>10</a:t>
            </a:r>
            <a:endParaRPr lang="ru-RU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278605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ym typeface="Symbol"/>
              </a:rPr>
              <a:t>Запись числа разделена на </a:t>
            </a:r>
            <a:r>
              <a:rPr lang="ru-RU" sz="3200" b="1" dirty="0" smtClean="0">
                <a:solidFill>
                  <a:srgbClr val="7030A0"/>
                </a:solidFill>
                <a:sym typeface="Symbol"/>
              </a:rPr>
              <a:t>разряды</a:t>
            </a:r>
            <a:r>
              <a:rPr lang="ru-RU" sz="3200" dirty="0" smtClean="0">
                <a:solidFill>
                  <a:srgbClr val="7030A0"/>
                </a:solidFill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(или </a:t>
            </a:r>
            <a:r>
              <a:rPr lang="ru-RU" sz="2800" i="1" dirty="0" smtClean="0">
                <a:sym typeface="Symbol"/>
              </a:rPr>
              <a:t>позиции</a:t>
            </a:r>
            <a:r>
              <a:rPr lang="ru-RU" sz="2800" dirty="0" smtClean="0">
                <a:sym typeface="Symbol"/>
              </a:rPr>
              <a:t>)</a:t>
            </a:r>
            <a:r>
              <a:rPr lang="ru-RU" sz="3200" dirty="0" smtClean="0">
                <a:sym typeface="Symbol"/>
              </a:rPr>
              <a:t>.</a:t>
            </a:r>
            <a:br>
              <a:rPr lang="ru-RU" sz="3200" dirty="0" smtClean="0">
                <a:sym typeface="Symbol"/>
              </a:rPr>
            </a:br>
            <a:r>
              <a:rPr lang="ru-RU" sz="3200" dirty="0" smtClean="0">
                <a:sym typeface="Symbol"/>
              </a:rPr>
              <a:t>У каждого разряда есть свой </a:t>
            </a:r>
            <a:r>
              <a:rPr lang="ru-RU" sz="3200" b="1" dirty="0" smtClean="0">
                <a:solidFill>
                  <a:srgbClr val="7030A0"/>
                </a:solidFill>
                <a:sym typeface="Symbol"/>
              </a:rPr>
              <a:t>множитель.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5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Вычисление записи числа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844" y="928670"/>
            <a:ext cx="9001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Число НЕ ЗАВИСИТ от системы счисления!</a:t>
            </a:r>
          </a:p>
          <a:p>
            <a:r>
              <a:rPr lang="ru-RU" sz="2800" dirty="0" smtClean="0"/>
              <a:t>От системы счисления зависит запись числа.</a:t>
            </a:r>
            <a:endParaRPr lang="ru-RU" sz="2800" dirty="0" smtClean="0">
              <a:sym typeface="Symbo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200024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Вычисление последней цифры числа: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 = N % P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07181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«Стирание» последней цифры числа: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 = N // P		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а также  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 //= P</a:t>
            </a:r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4214818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Алгоритм вычисления всех цифр числа: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N,P =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N&gt;0: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a = N % P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N = N // P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…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5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Вычисление определённой цифры</a:t>
            </a:r>
            <a:endParaRPr lang="ru-RU" b="1" i="1" dirty="0">
              <a:solidFill>
                <a:srgbClr val="0070C0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0" y="928670"/>
            <a:ext cx="9144000" cy="1384995"/>
            <a:chOff x="0" y="928670"/>
            <a:chExt cx="9144000" cy="1384995"/>
          </a:xfrm>
        </p:grpSpPr>
        <p:sp>
          <p:nvSpPr>
            <p:cNvPr id="24" name="TextBox 23"/>
            <p:cNvSpPr txBox="1"/>
            <p:nvPr/>
          </p:nvSpPr>
          <p:spPr>
            <a:xfrm>
              <a:off x="0" y="928670"/>
              <a:ext cx="9144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7030A0"/>
                  </a:solidFill>
                </a:rPr>
                <a:t>Вычисление цифры на </a:t>
              </a:r>
              <a:r>
                <a:rPr lang="en-US" sz="2800" b="1" dirty="0" smtClean="0">
                  <a:solidFill>
                    <a:srgbClr val="7030A0"/>
                  </a:solidFill>
                </a:rPr>
                <a:t>k-</a:t>
              </a:r>
              <a:r>
                <a:rPr lang="ru-RU" sz="2800" b="1" dirty="0" err="1" smtClean="0">
                  <a:solidFill>
                    <a:srgbClr val="7030A0"/>
                  </a:solidFill>
                </a:rPr>
                <a:t>й</a:t>
              </a:r>
              <a:r>
                <a:rPr lang="ru-RU" sz="2800" b="1" dirty="0" smtClean="0">
                  <a:solidFill>
                    <a:srgbClr val="7030A0"/>
                  </a:solidFill>
                </a:rPr>
                <a:t> позиции справа:</a:t>
              </a:r>
              <a:endParaRPr lang="en-US" sz="2800" b="1" dirty="0" smtClean="0">
                <a:solidFill>
                  <a:srgbClr val="7030A0"/>
                </a:solidFill>
              </a:endParaRPr>
            </a:p>
            <a:p>
              <a:endParaRPr lang="en-US" sz="2800" b="1" dirty="0" smtClean="0">
                <a:solidFill>
                  <a:srgbClr val="7030A0"/>
                </a:solidFill>
              </a:endParaRPr>
            </a:p>
            <a:p>
              <a:r>
                <a:rPr lang="en-US" sz="2800" b="1" dirty="0" smtClean="0"/>
                <a:t>	N = </a:t>
              </a:r>
              <a:r>
                <a:rPr lang="en-US" sz="2800" dirty="0" err="1" smtClean="0"/>
                <a:t>xy</a:t>
              </a:r>
              <a:r>
                <a:rPr lang="en-US" sz="2800" dirty="0" smtClean="0"/>
                <a:t> … </a:t>
              </a:r>
              <a:r>
                <a:rPr lang="en-US" sz="2800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sz="2800" b="1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k</a:t>
              </a:r>
              <a:r>
                <a:rPr lang="en-US" sz="2800" dirty="0" smtClean="0"/>
                <a:t>... </a:t>
              </a:r>
              <a:r>
                <a:rPr lang="en-US" sz="2800" dirty="0" err="1" smtClean="0"/>
                <a:t>zw</a:t>
              </a:r>
              <a:endParaRPr lang="en-US" sz="2800" dirty="0" smtClean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571604" y="1857364"/>
              <a:ext cx="17859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214546" y="1500174"/>
              <a:ext cx="1214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rgbClr val="00B050"/>
                  </a:solidFill>
                </a:rPr>
                <a:t>k    </a:t>
              </a:r>
              <a:r>
                <a:rPr lang="ru-RU" sz="1600" i="1" dirty="0" smtClean="0">
                  <a:solidFill>
                    <a:srgbClr val="00B050"/>
                  </a:solidFill>
                </a:rPr>
                <a:t>.</a:t>
              </a:r>
              <a:r>
                <a:rPr lang="en-US" sz="1600" i="1" dirty="0" smtClean="0">
                  <a:solidFill>
                    <a:srgbClr val="00B050"/>
                  </a:solidFill>
                </a:rPr>
                <a:t> </a:t>
              </a:r>
              <a:r>
                <a:rPr lang="ru-RU" sz="1600" i="1" dirty="0" smtClean="0">
                  <a:solidFill>
                    <a:srgbClr val="00B050"/>
                  </a:solidFill>
                </a:rPr>
                <a:t>.</a:t>
              </a:r>
              <a:r>
                <a:rPr lang="en-US" sz="1600" i="1" dirty="0" smtClean="0">
                  <a:solidFill>
                    <a:srgbClr val="00B050"/>
                  </a:solidFill>
                </a:rPr>
                <a:t> </a:t>
              </a:r>
              <a:r>
                <a:rPr lang="ru-RU" sz="1600" i="1" dirty="0" smtClean="0">
                  <a:solidFill>
                    <a:srgbClr val="00B050"/>
                  </a:solidFill>
                </a:rPr>
                <a:t>.</a:t>
              </a:r>
              <a:r>
                <a:rPr lang="en-US" sz="1600" i="1" dirty="0" smtClean="0">
                  <a:solidFill>
                    <a:srgbClr val="00B050"/>
                  </a:solidFill>
                </a:rPr>
                <a:t>    1  0</a:t>
              </a:r>
              <a:endParaRPr lang="ru-RU" sz="1600" i="1" dirty="0">
                <a:solidFill>
                  <a:srgbClr val="00B05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43372" y="1500174"/>
              <a:ext cx="4790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00B050"/>
                  </a:solidFill>
                </a:rPr>
                <a:t>Номера позиций, самая правая имеет номер 0</a:t>
              </a:r>
              <a:endParaRPr lang="ru-RU" dirty="0">
                <a:solidFill>
                  <a:srgbClr val="00B050"/>
                </a:solidFill>
              </a:endParaRPr>
            </a:p>
          </p:txBody>
        </p:sp>
        <p:cxnSp>
          <p:nvCxnSpPr>
            <p:cNvPr id="14" name="Прямая со стрелкой 13"/>
            <p:cNvCxnSpPr>
              <a:stCxn id="12" idx="1"/>
              <a:endCxn id="11" idx="3"/>
            </p:cNvCxnSpPr>
            <p:nvPr/>
          </p:nvCxnSpPr>
          <p:spPr>
            <a:xfrm rot="10800000">
              <a:off x="3428992" y="1669452"/>
              <a:ext cx="714380" cy="15389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0" y="307181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Вариант 1: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N // P**k %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P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89472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Вариант 2: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N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P**(k+1)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// P**k</a:t>
            </a:r>
          </a:p>
        </p:txBody>
      </p:sp>
    </p:spTree>
    <p:extLst>
      <p:ext uri="{BB962C8B-B14F-4D97-AF65-F5344CB8AC3E}">
        <p14:creationId xmlns:p14="http://schemas.microsoft.com/office/powerpoint/2010/main" val="39035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Запись времени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571744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time = </a:t>
            </a:r>
            <a:r>
              <a:rPr lang="ru-RU" sz="5400" b="1" dirty="0" smtClean="0"/>
              <a:t>1</a:t>
            </a:r>
            <a:r>
              <a:rPr lang="en-US" sz="5400" b="1" dirty="0" smtClean="0"/>
              <a:t> </a:t>
            </a:r>
            <a:r>
              <a:rPr lang="ru-RU" sz="5400" b="1" dirty="0" smtClean="0"/>
              <a:t>2</a:t>
            </a:r>
            <a:r>
              <a:rPr lang="en-US" sz="5400" b="1" dirty="0" smtClean="0"/>
              <a:t> :</a:t>
            </a:r>
            <a:r>
              <a:rPr lang="ru-RU" sz="5400" b="1" dirty="0" smtClean="0"/>
              <a:t> </a:t>
            </a:r>
            <a:r>
              <a:rPr lang="en-US" sz="5400" b="1" dirty="0" smtClean="0"/>
              <a:t>5</a:t>
            </a:r>
            <a:r>
              <a:rPr lang="ru-RU" sz="5400" b="1" dirty="0" smtClean="0"/>
              <a:t> </a:t>
            </a:r>
            <a:r>
              <a:rPr lang="en-US" sz="5400" b="1" dirty="0" smtClean="0"/>
              <a:t>1 : </a:t>
            </a:r>
            <a:r>
              <a:rPr lang="ru-RU" sz="5400" b="1" dirty="0" smtClean="0"/>
              <a:t>0 3</a:t>
            </a:r>
            <a:endParaRPr lang="ru-RU" sz="54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6109108" y="3463528"/>
            <a:ext cx="356396" cy="15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5393374" y="3677283"/>
            <a:ext cx="785818" cy="350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4751786" y="3463528"/>
            <a:ext cx="356396" cy="15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4036052" y="3677283"/>
            <a:ext cx="785818" cy="350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3394464" y="3463528"/>
            <a:ext cx="356396" cy="15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43636" y="3571876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×</a:t>
            </a:r>
            <a:r>
              <a:rPr lang="ru-RU" sz="1600" dirty="0" smtClean="0">
                <a:solidFill>
                  <a:srgbClr val="7030A0"/>
                </a:solidFill>
              </a:rPr>
              <a:t>1сек</a:t>
            </a:r>
            <a:endParaRPr lang="ru-RU" sz="1600" baseline="-250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7863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=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*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36000</a:t>
            </a:r>
            <a:r>
              <a:rPr lang="en-US" sz="3200" baseline="30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*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3600</a:t>
            </a:r>
            <a:r>
              <a:rPr lang="en-US" sz="3200" baseline="30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*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600</a:t>
            </a:r>
            <a:r>
              <a:rPr lang="en-US" sz="3200" baseline="30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*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60</a:t>
            </a:r>
            <a:r>
              <a:rPr lang="en-US" sz="3200" baseline="30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*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10</a:t>
            </a:r>
            <a:r>
              <a:rPr lang="en-US" sz="3200" baseline="30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+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						=  46263 сек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2844" y="928670"/>
            <a:ext cx="9001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Отображение времени на электронных часах тоже является специальной системой счисления:</a:t>
            </a:r>
          </a:p>
          <a:p>
            <a:r>
              <a:rPr lang="ru-RU" sz="3200" dirty="0" smtClean="0"/>
              <a:t> - время выражено в секундах от начала суток.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 flipH="1" flipV="1">
            <a:off x="2678730" y="3677284"/>
            <a:ext cx="785817" cy="350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43570" y="4000504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×</a:t>
            </a:r>
            <a:r>
              <a:rPr lang="ru-RU" sz="1600" dirty="0" smtClean="0">
                <a:solidFill>
                  <a:srgbClr val="7030A0"/>
                </a:solidFill>
              </a:rPr>
              <a:t>10сек</a:t>
            </a:r>
            <a:endParaRPr lang="ru-RU" sz="1600" baseline="-25000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6314" y="3571876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×</a:t>
            </a:r>
            <a:r>
              <a:rPr lang="ru-RU" sz="1600" dirty="0" smtClean="0">
                <a:solidFill>
                  <a:srgbClr val="7030A0"/>
                </a:solidFill>
              </a:rPr>
              <a:t>60сек</a:t>
            </a:r>
            <a:endParaRPr lang="ru-RU" sz="1600" baseline="-25000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6248" y="4000504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×</a:t>
            </a:r>
            <a:r>
              <a:rPr lang="ru-RU" sz="1600" dirty="0" smtClean="0">
                <a:solidFill>
                  <a:srgbClr val="7030A0"/>
                </a:solidFill>
              </a:rPr>
              <a:t>600сек</a:t>
            </a:r>
            <a:endParaRPr lang="ru-RU" sz="1600" baseline="-25000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8992" y="357187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×</a:t>
            </a:r>
            <a:r>
              <a:rPr lang="ru-RU" sz="1600" dirty="0" smtClean="0">
                <a:solidFill>
                  <a:srgbClr val="7030A0"/>
                </a:solidFill>
              </a:rPr>
              <a:t>3600сек</a:t>
            </a:r>
            <a:endParaRPr lang="ru-RU" sz="1600" baseline="-25000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28926" y="4000504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×</a:t>
            </a:r>
            <a:r>
              <a:rPr lang="ru-RU" sz="1600" dirty="0" smtClean="0">
                <a:solidFill>
                  <a:srgbClr val="7030A0"/>
                </a:solidFill>
              </a:rPr>
              <a:t>36000сек</a:t>
            </a:r>
            <a:endParaRPr lang="ru-RU" sz="1600" baseline="-25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5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Отдельные цифры записи времени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92867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Формат записи времени: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r>
              <a:rPr lang="en-US" sz="2800" b="1" dirty="0" smtClean="0"/>
              <a:t>	time = H </a:t>
            </a:r>
            <a:r>
              <a:rPr lang="en-US" sz="2800" b="1" dirty="0" err="1" smtClean="0"/>
              <a:t>h</a:t>
            </a:r>
            <a:r>
              <a:rPr lang="en-US" sz="2800" b="1" dirty="0" smtClean="0"/>
              <a:t> : M </a:t>
            </a:r>
            <a:r>
              <a:rPr lang="en-US" sz="2800" b="1" dirty="0" err="1" smtClean="0"/>
              <a:t>m</a:t>
            </a:r>
            <a:r>
              <a:rPr lang="en-US" sz="2800" b="1" dirty="0" smtClean="0"/>
              <a:t> : S </a:t>
            </a:r>
            <a:r>
              <a:rPr lang="en-US" sz="2800" b="1" dirty="0" err="1" smtClean="0"/>
              <a:t>s</a:t>
            </a:r>
            <a:endParaRPr lang="en-US" sz="28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0" y="214311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Вариант 1:</a:t>
            </a:r>
          </a:p>
          <a:p>
            <a:pPr>
              <a:tabLst>
                <a:tab pos="717550" algn="l"/>
                <a:tab pos="4305300" algn="l"/>
              </a:tabLst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 = t%10;	S = t//10%6</a:t>
            </a:r>
          </a:p>
          <a:p>
            <a:pPr>
              <a:tabLst>
                <a:tab pos="717550" algn="l"/>
                <a:tab pos="4305300" algn="l"/>
              </a:tabLst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 = t//60%10;	M = t//600%6</a:t>
            </a:r>
          </a:p>
          <a:p>
            <a:pPr>
              <a:tabLst>
                <a:tab pos="717550" algn="l"/>
                <a:tab pos="4305300" algn="l"/>
              </a:tabLst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h = t//3600%10;	H = t//36000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442913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Вариант </a:t>
            </a:r>
            <a:r>
              <a:rPr lang="en-US" sz="2800" b="1" dirty="0" smtClean="0">
                <a:solidFill>
                  <a:srgbClr val="7030A0"/>
                </a:solidFill>
              </a:rPr>
              <a:t>2</a:t>
            </a:r>
            <a:r>
              <a:rPr lang="ru-RU" sz="2800" b="1" dirty="0" smtClean="0">
                <a:solidFill>
                  <a:srgbClr val="7030A0"/>
                </a:solidFill>
              </a:rPr>
              <a:t>:</a:t>
            </a:r>
          </a:p>
          <a:p>
            <a:pPr>
              <a:tabLst>
                <a:tab pos="717550" algn="l"/>
                <a:tab pos="4838700" algn="l"/>
              </a:tabLst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 = t%10//1;	S = t%60//10</a:t>
            </a:r>
          </a:p>
          <a:p>
            <a:pPr>
              <a:tabLst>
                <a:tab pos="717550" algn="l"/>
                <a:tab pos="4838700" algn="l"/>
              </a:tabLst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 = t%600//60;	M = t%3600//600</a:t>
            </a:r>
          </a:p>
          <a:p>
            <a:pPr>
              <a:tabLst>
                <a:tab pos="717550" algn="l"/>
                <a:tab pos="4838700" algn="l"/>
              </a:tabLst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h = t%36000//3600;	H = t%86400//36000</a:t>
            </a:r>
          </a:p>
        </p:txBody>
      </p:sp>
    </p:spTree>
    <p:extLst>
      <p:ext uri="{BB962C8B-B14F-4D97-AF65-F5344CB8AC3E}">
        <p14:creationId xmlns:p14="http://schemas.microsoft.com/office/powerpoint/2010/main" val="39035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Где можно использовать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000108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Задачи на определение момента времени: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ru-RU" sz="2400" dirty="0" smtClean="0"/>
              <a:t>Заданы начало действия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0</a:t>
            </a:r>
            <a:r>
              <a:rPr lang="ru-RU" sz="2400" dirty="0" smtClean="0"/>
              <a:t>, длительность </a:t>
            </a:r>
            <a:r>
              <a:rPr lang="en-US" sz="2400" dirty="0" smtClean="0"/>
              <a:t>d (</a:t>
            </a:r>
            <a:r>
              <a:rPr lang="ru-RU" sz="2400" dirty="0" smtClean="0"/>
              <a:t>в формате </a:t>
            </a:r>
            <a:r>
              <a:rPr lang="en-US" sz="2400" dirty="0" err="1" smtClean="0"/>
              <a:t>Hh:Mm:Ss</a:t>
            </a:r>
            <a:r>
              <a:rPr lang="en-US" sz="2400" dirty="0" smtClean="0"/>
              <a:t>)</a:t>
            </a:r>
            <a:r>
              <a:rPr lang="ru-RU" sz="2400" dirty="0"/>
              <a:t>.</a:t>
            </a:r>
            <a:endParaRPr lang="en-US" sz="2400" dirty="0" smtClean="0"/>
          </a:p>
          <a:p>
            <a:r>
              <a:rPr lang="ru-RU" sz="2400" dirty="0"/>
              <a:t>Требуется </a:t>
            </a:r>
            <a:r>
              <a:rPr lang="ru-RU" sz="2400" dirty="0" smtClean="0"/>
              <a:t>вычислить время окончания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(</a:t>
            </a:r>
            <a:r>
              <a:rPr lang="ru-RU" sz="2400" dirty="0" smtClean="0"/>
              <a:t>в формате </a:t>
            </a:r>
            <a:r>
              <a:rPr lang="en-US" sz="2400" dirty="0" err="1" smtClean="0"/>
              <a:t>Hh:Mm:Ss</a:t>
            </a:r>
            <a:r>
              <a:rPr lang="en-US" sz="2400" dirty="0" smtClean="0"/>
              <a:t>).</a:t>
            </a:r>
            <a:endParaRPr lang="ru-RU" sz="2400" dirty="0" smtClean="0"/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Общая схема решения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sz="2400" dirty="0" smtClean="0"/>
              <a:t>1. </a:t>
            </a:r>
            <a:r>
              <a:rPr lang="ru-RU" sz="2400" dirty="0" smtClean="0"/>
              <a:t>Значения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ru-RU" sz="2400" dirty="0" smtClean="0"/>
              <a:t>и</a:t>
            </a:r>
            <a:r>
              <a:rPr lang="en-US" sz="2400" dirty="0" smtClean="0"/>
              <a:t> d</a:t>
            </a:r>
            <a:r>
              <a:rPr lang="ru-RU" sz="2400" dirty="0" smtClean="0"/>
              <a:t> переводим в количество секунд.</a:t>
            </a:r>
          </a:p>
          <a:p>
            <a:r>
              <a:rPr lang="en-US" sz="2400" dirty="0" smtClean="0"/>
              <a:t>2. </a:t>
            </a:r>
            <a:r>
              <a:rPr lang="ru-RU" sz="2400" dirty="0" smtClean="0"/>
              <a:t>Находим выражение времени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</a:t>
            </a:r>
            <a:r>
              <a:rPr lang="ru-RU" sz="2400" dirty="0" smtClean="0"/>
              <a:t>в секундах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=t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+d.</a:t>
            </a:r>
          </a:p>
          <a:p>
            <a:r>
              <a:rPr lang="en-US" sz="2400" dirty="0" smtClean="0"/>
              <a:t>3. </a:t>
            </a:r>
            <a:r>
              <a:rPr lang="ru-RU" sz="2400" dirty="0" smtClean="0"/>
              <a:t>Переводим время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</a:t>
            </a:r>
            <a:r>
              <a:rPr lang="ru-RU" sz="2400" dirty="0" smtClean="0"/>
              <a:t>в формат </a:t>
            </a:r>
            <a:r>
              <a:rPr lang="en-US" sz="2400" dirty="0" err="1" smtClean="0"/>
              <a:t>Hh:Mm:Ss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418034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Задачи на определение длительности: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ru-RU" sz="2400" dirty="0" smtClean="0"/>
              <a:t>Заданы времена начала и окончания действия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0</a:t>
            </a:r>
            <a:r>
              <a:rPr lang="ru-RU" sz="2400" dirty="0" smtClean="0"/>
              <a:t> и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k</a:t>
            </a:r>
            <a:r>
              <a:rPr lang="ru-RU" sz="2400" dirty="0"/>
              <a:t>.</a:t>
            </a:r>
            <a:endParaRPr lang="ru-RU" sz="2400" dirty="0" smtClean="0"/>
          </a:p>
          <a:p>
            <a:r>
              <a:rPr lang="ru-RU" sz="2400" dirty="0" smtClean="0"/>
              <a:t>Требуется найти длительность </a:t>
            </a:r>
            <a:r>
              <a:rPr lang="en-US" sz="2400" dirty="0" smtClean="0"/>
              <a:t>d (</a:t>
            </a:r>
            <a:r>
              <a:rPr lang="ru-RU" sz="2400" dirty="0" smtClean="0"/>
              <a:t>в формате </a:t>
            </a:r>
            <a:r>
              <a:rPr lang="en-US" sz="2400" dirty="0" err="1" smtClean="0"/>
              <a:t>Hh:Mm:Ss</a:t>
            </a:r>
            <a:r>
              <a:rPr lang="en-US" sz="2400" dirty="0" smtClean="0"/>
              <a:t>).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Общая схема решения:</a:t>
            </a:r>
          </a:p>
          <a:p>
            <a:r>
              <a:rPr lang="en-US" sz="2400" dirty="0" smtClean="0"/>
              <a:t>1. </a:t>
            </a:r>
            <a:r>
              <a:rPr lang="ru-RU" sz="2400" dirty="0" smtClean="0"/>
              <a:t>Значения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ru-RU" sz="2400" dirty="0" smtClean="0"/>
              <a:t>и</a:t>
            </a:r>
            <a:r>
              <a:rPr lang="en-US" sz="2400" dirty="0" smtClean="0"/>
              <a:t>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k</a:t>
            </a:r>
            <a:r>
              <a:rPr lang="ru-RU" sz="2400" dirty="0" smtClean="0"/>
              <a:t> переводим в количество секунд.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en-US" sz="2400" dirty="0" smtClean="0"/>
              <a:t>2. </a:t>
            </a:r>
            <a:r>
              <a:rPr lang="ru-RU" sz="2400" dirty="0" smtClean="0"/>
              <a:t>Находим выражение длительности в секундах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en-US" sz="2400" dirty="0" smtClean="0"/>
              <a:t>d =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- t</a:t>
            </a:r>
            <a:r>
              <a:rPr lang="en-US" sz="2400" baseline="-25000" dirty="0" smtClean="0"/>
              <a:t>0</a:t>
            </a:r>
            <a:endParaRPr lang="en-US" sz="2400" dirty="0" smtClean="0"/>
          </a:p>
          <a:p>
            <a:r>
              <a:rPr lang="en-US" sz="2400" dirty="0" smtClean="0"/>
              <a:t>3. </a:t>
            </a:r>
            <a:r>
              <a:rPr lang="ru-RU" sz="2400" dirty="0" smtClean="0"/>
              <a:t>Переводим </a:t>
            </a:r>
            <a:r>
              <a:rPr lang="en-US" sz="2400" dirty="0" smtClean="0"/>
              <a:t>d </a:t>
            </a:r>
            <a:r>
              <a:rPr lang="ru-RU" sz="2400" dirty="0" smtClean="0"/>
              <a:t>в формат </a:t>
            </a:r>
            <a:r>
              <a:rPr lang="en-US" sz="2400" dirty="0" err="1" smtClean="0"/>
              <a:t>Hh:Mm:Ss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035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357</Words>
  <Application>Microsoft Office PowerPoint</Application>
  <PresentationFormat>Экран (4:3)</PresentationFormat>
  <Paragraphs>117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Арифметика против Питона</vt:lpstr>
      <vt:lpstr>Операции с целыми числами</vt:lpstr>
      <vt:lpstr>Деление чисел</vt:lpstr>
      <vt:lpstr>Структура записи числа</vt:lpstr>
      <vt:lpstr>Вычисление записи числа</vt:lpstr>
      <vt:lpstr>Вычисление определённой цифры</vt:lpstr>
      <vt:lpstr>Запись времени</vt:lpstr>
      <vt:lpstr>Отдельные цифры записи времени</vt:lpstr>
      <vt:lpstr>Где можно использовать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73</cp:revision>
  <dcterms:created xsi:type="dcterms:W3CDTF">2019-06-11T05:19:33Z</dcterms:created>
  <dcterms:modified xsi:type="dcterms:W3CDTF">2019-06-21T05:11:21Z</dcterms:modified>
</cp:coreProperties>
</file>