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2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21.06.2019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000" b="1" i="1" dirty="0" smtClean="0"/>
              <a:t>Арифметика против Питона</a:t>
            </a:r>
            <a:endParaRPr lang="ru-RU" sz="6000" b="1" i="1" dirty="0"/>
          </a:p>
        </p:txBody>
      </p:sp>
    </p:spTree>
    <p:extLst>
      <p:ext uri="{BB962C8B-B14F-4D97-AF65-F5344CB8AC3E}">
        <p14:creationId xmlns:p14="http://schemas.microsoft.com/office/powerpoint/2010/main" val="222302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/>
          <a:lstStyle/>
          <a:p>
            <a:r>
              <a:rPr lang="ru-RU" b="1" i="1" dirty="0" smtClean="0">
                <a:solidFill>
                  <a:srgbClr val="0070C0"/>
                </a:solidFill>
              </a:rPr>
              <a:t>Операции с целыми числами</a:t>
            </a:r>
            <a:endParaRPr lang="ru-RU" b="1" i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782" y="1268760"/>
            <a:ext cx="367612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Сложение</a:t>
            </a:r>
            <a:r>
              <a:rPr lang="ru-RU" sz="2800" dirty="0" smtClean="0"/>
              <a:t>:</a:t>
            </a:r>
          </a:p>
          <a:p>
            <a:r>
              <a:rPr lang="ru-RU" sz="2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c = a + b</a:t>
            </a:r>
            <a:endParaRPr lang="ru-RU" sz="2800" dirty="0" smtClean="0">
              <a:latin typeface="Courier New" pitchFamily="49" charset="0"/>
              <a:cs typeface="Courier New" pitchFamily="49" charset="0"/>
            </a:endParaRPr>
          </a:p>
          <a:p>
            <a:endParaRPr lang="ru-RU" sz="2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sz="2800" b="1" dirty="0" smtClean="0"/>
              <a:t>Вычитание</a:t>
            </a:r>
            <a:r>
              <a:rPr lang="ru-RU" sz="2800" dirty="0" smtClean="0"/>
              <a:t>:</a:t>
            </a:r>
          </a:p>
          <a:p>
            <a:r>
              <a:rPr lang="ru-RU" sz="2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c = a 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–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b</a:t>
            </a:r>
            <a:endParaRPr lang="ru-RU" sz="28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2800" dirty="0">
              <a:latin typeface="Courier New" pitchFamily="49" charset="0"/>
              <a:cs typeface="Courier New" pitchFamily="49" charset="0"/>
            </a:endParaRPr>
          </a:p>
          <a:p>
            <a:r>
              <a:rPr lang="ru-RU" sz="2800" b="1" dirty="0" smtClean="0"/>
              <a:t>Умножение</a:t>
            </a:r>
            <a:r>
              <a:rPr lang="ru-RU" sz="2800" dirty="0"/>
              <a:t>:</a:t>
            </a:r>
          </a:p>
          <a:p>
            <a:r>
              <a:rPr lang="ru-RU" sz="2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c = a 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b</a:t>
            </a:r>
            <a:endParaRPr lang="ru-RU" sz="2800" dirty="0" smtClean="0">
              <a:latin typeface="Courier New" pitchFamily="49" charset="0"/>
              <a:cs typeface="Courier New" pitchFamily="49" charset="0"/>
            </a:endParaRPr>
          </a:p>
          <a:p>
            <a:endParaRPr lang="ru-RU" sz="2800" dirty="0">
              <a:latin typeface="Courier New" pitchFamily="49" charset="0"/>
              <a:cs typeface="Courier New" pitchFamily="49" charset="0"/>
            </a:endParaRPr>
          </a:p>
          <a:p>
            <a:r>
              <a:rPr lang="ru-RU" sz="2800" b="1" dirty="0" smtClean="0"/>
              <a:t>Возведение в степень</a:t>
            </a:r>
            <a:r>
              <a:rPr lang="ru-RU" sz="2800" dirty="0" smtClean="0"/>
              <a:t>:</a:t>
            </a:r>
            <a:endParaRPr lang="ru-RU" sz="2800" dirty="0"/>
          </a:p>
          <a:p>
            <a:r>
              <a:rPr lang="ru-RU" sz="2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c = a 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**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b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11960" y="1249494"/>
            <a:ext cx="49320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Деление</a:t>
            </a:r>
            <a:r>
              <a:rPr lang="ru-RU" sz="2800" dirty="0"/>
              <a:t> (с дробным ответом):</a:t>
            </a:r>
            <a:endParaRPr lang="ru-RU" sz="2800" dirty="0" smtClean="0"/>
          </a:p>
          <a:p>
            <a:r>
              <a:rPr lang="ru-RU" sz="2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c = a / b</a:t>
            </a:r>
            <a:endParaRPr lang="ru-RU" sz="2800" dirty="0" smtClean="0">
              <a:latin typeface="Courier New" pitchFamily="49" charset="0"/>
              <a:cs typeface="Courier New" pitchFamily="49" charset="0"/>
            </a:endParaRPr>
          </a:p>
          <a:p>
            <a:endParaRPr lang="ru-RU" sz="2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sz="2800" b="1" dirty="0"/>
              <a:t>Деление </a:t>
            </a:r>
            <a:r>
              <a:rPr lang="ru-RU" sz="2800" b="1" dirty="0" smtClean="0"/>
              <a:t>нацело</a:t>
            </a:r>
            <a:r>
              <a:rPr lang="ru-RU" sz="2800" dirty="0" smtClean="0"/>
              <a:t>:</a:t>
            </a:r>
          </a:p>
          <a:p>
            <a:r>
              <a:rPr lang="ru-RU" sz="2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c = a 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b</a:t>
            </a:r>
            <a:endParaRPr lang="ru-RU" sz="28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2800" dirty="0">
              <a:latin typeface="Courier New" pitchFamily="49" charset="0"/>
              <a:cs typeface="Courier New" pitchFamily="49" charset="0"/>
            </a:endParaRPr>
          </a:p>
          <a:p>
            <a:r>
              <a:rPr lang="ru-RU" sz="2800" b="1" dirty="0" smtClean="0"/>
              <a:t>Остаток от деления</a:t>
            </a:r>
            <a:r>
              <a:rPr lang="ru-RU" sz="2800" dirty="0" smtClean="0"/>
              <a:t>:</a:t>
            </a:r>
            <a:endParaRPr lang="ru-RU" sz="2800" dirty="0"/>
          </a:p>
          <a:p>
            <a:r>
              <a:rPr lang="ru-RU" sz="2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c = a 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b</a:t>
            </a:r>
            <a:endParaRPr lang="ru-RU" sz="28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51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0070C0"/>
                </a:solidFill>
              </a:rPr>
              <a:t>Деление чисел</a:t>
            </a:r>
            <a:endParaRPr lang="ru-RU" b="1" i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124744"/>
            <a:ext cx="327585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Деление</a:t>
            </a:r>
            <a:r>
              <a:rPr lang="ru-RU" sz="2800" dirty="0"/>
              <a:t> </a:t>
            </a:r>
            <a:r>
              <a:rPr lang="ru-RU" sz="2800" dirty="0" smtClean="0"/>
              <a:t>(дробное):</a:t>
            </a:r>
          </a:p>
          <a:p>
            <a:r>
              <a:rPr lang="ru-RU" sz="2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c = a / b</a:t>
            </a:r>
            <a:endParaRPr lang="ru-RU" sz="2800" dirty="0" smtClean="0">
              <a:latin typeface="Courier New" pitchFamily="49" charset="0"/>
              <a:cs typeface="Courier New" pitchFamily="49" charset="0"/>
            </a:endParaRPr>
          </a:p>
          <a:p>
            <a:endParaRPr lang="ru-RU" sz="2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sz="2800" dirty="0" smtClean="0"/>
              <a:t>Деление </a:t>
            </a:r>
            <a:r>
              <a:rPr lang="ru-RU" sz="2800" b="1" dirty="0" smtClean="0"/>
              <a:t>нацело</a:t>
            </a:r>
            <a:r>
              <a:rPr lang="ru-RU" sz="2800" dirty="0" smtClean="0"/>
              <a:t>:</a:t>
            </a:r>
          </a:p>
          <a:p>
            <a:r>
              <a:rPr lang="ru-RU" sz="2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c = a 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b</a:t>
            </a:r>
            <a:endParaRPr lang="ru-RU" sz="2800" dirty="0" smtClean="0">
              <a:latin typeface="Courier New" pitchFamily="49" charset="0"/>
              <a:cs typeface="Courier New" pitchFamily="49" charset="0"/>
            </a:endParaRPr>
          </a:p>
          <a:p>
            <a:endParaRPr lang="ru-RU" sz="2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sz="2800" b="1" dirty="0" smtClean="0"/>
              <a:t>Остаток</a:t>
            </a:r>
            <a:r>
              <a:rPr lang="ru-RU" sz="2800" dirty="0" smtClean="0"/>
              <a:t> от деления:</a:t>
            </a:r>
            <a:endParaRPr lang="ru-RU" sz="2800" dirty="0"/>
          </a:p>
          <a:p>
            <a:r>
              <a:rPr lang="ru-RU" sz="2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c = a 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b</a:t>
            </a:r>
            <a:endParaRPr lang="ru-RU" sz="2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11960" y="980728"/>
            <a:ext cx="493204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Примеры</a:t>
            </a:r>
            <a:r>
              <a:rPr lang="en-US" sz="2800" b="1" dirty="0"/>
              <a:t>:</a:t>
            </a:r>
            <a:endParaRPr lang="ru-RU" sz="2800" dirty="0" smtClean="0"/>
          </a:p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a = 10</a:t>
            </a:r>
            <a:endParaRPr lang="ru-RU" sz="2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b = 3</a:t>
            </a:r>
          </a:p>
          <a:p>
            <a:endParaRPr lang="ru-RU" sz="2800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152650" algn="l"/>
              </a:tabLst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b	</a:t>
            </a:r>
            <a:r>
              <a:rPr lang="en-US" sz="2800" i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c=3.333333</a:t>
            </a:r>
          </a:p>
          <a:p>
            <a:pPr>
              <a:tabLst>
                <a:tab pos="2152650" algn="l"/>
              </a:tabLst>
            </a:pP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152650" algn="l"/>
              </a:tabLst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d = a//b	</a:t>
            </a:r>
            <a:r>
              <a:rPr lang="en-US" sz="2800" i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d=3 </a:t>
            </a:r>
          </a:p>
          <a:p>
            <a:pPr>
              <a:tabLst>
                <a:tab pos="2152650" algn="l"/>
              </a:tabLst>
            </a:pP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152650" algn="l"/>
              </a:tabLst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e =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a%b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i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e=1</a:t>
            </a:r>
          </a:p>
          <a:p>
            <a:pPr>
              <a:tabLst>
                <a:tab pos="2152650" algn="l"/>
              </a:tabLst>
            </a:pPr>
            <a:endParaRPr lang="en-US" sz="2800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152650" algn="l"/>
              </a:tabLst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f=(-a)//b	</a:t>
            </a:r>
            <a:r>
              <a:rPr lang="en-US" sz="2800" i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f=-4</a:t>
            </a:r>
          </a:p>
          <a:p>
            <a:pPr>
              <a:tabLst>
                <a:tab pos="2152650" algn="l"/>
              </a:tabLst>
            </a:pPr>
            <a:endParaRPr lang="en-US" sz="2800" dirty="0" smtClean="0">
              <a:solidFill>
                <a:schemeClr val="accent3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152650" algn="l"/>
              </a:tabLst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g=(-a)%b	</a:t>
            </a:r>
            <a:r>
              <a:rPr lang="en-US" sz="2800" i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g=2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2844" y="628649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Питон знает математику!</a:t>
            </a:r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9" name="Прямая со стрелкой 8"/>
          <p:cNvCxnSpPr>
            <a:stCxn id="7" idx="3"/>
          </p:cNvCxnSpPr>
          <p:nvPr/>
        </p:nvCxnSpPr>
        <p:spPr>
          <a:xfrm flipV="1">
            <a:off x="2807140" y="5500702"/>
            <a:ext cx="1479108" cy="97046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7" idx="3"/>
          </p:cNvCxnSpPr>
          <p:nvPr/>
        </p:nvCxnSpPr>
        <p:spPr>
          <a:xfrm flipV="1">
            <a:off x="2807140" y="6429396"/>
            <a:ext cx="1407670" cy="417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747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/>
          <a:lstStyle/>
          <a:p>
            <a:r>
              <a:rPr lang="ru-RU" b="1" i="1" dirty="0" smtClean="0">
                <a:solidFill>
                  <a:srgbClr val="0070C0"/>
                </a:solidFill>
              </a:rPr>
              <a:t>Структура записи числа</a:t>
            </a:r>
            <a:endParaRPr lang="ru-RU" b="1" i="1" dirty="0">
              <a:solidFill>
                <a:srgbClr val="0070C0"/>
              </a:solidFill>
            </a:endParaRPr>
          </a:p>
        </p:txBody>
      </p:sp>
      <p:grpSp>
        <p:nvGrpSpPr>
          <p:cNvPr id="25" name="Группа 24"/>
          <p:cNvGrpSpPr/>
          <p:nvPr/>
        </p:nvGrpSpPr>
        <p:grpSpPr>
          <a:xfrm>
            <a:off x="142844" y="4143380"/>
            <a:ext cx="8786874" cy="1512340"/>
            <a:chOff x="142844" y="4143380"/>
            <a:chExt cx="8786874" cy="1512340"/>
          </a:xfrm>
        </p:grpSpPr>
        <p:sp>
          <p:nvSpPr>
            <p:cNvPr id="6" name="TextBox 5"/>
            <p:cNvSpPr txBox="1"/>
            <p:nvPr/>
          </p:nvSpPr>
          <p:spPr>
            <a:xfrm>
              <a:off x="142844" y="4143380"/>
              <a:ext cx="407196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b="1" dirty="0" smtClean="0"/>
                <a:t>N = </a:t>
              </a:r>
              <a:r>
                <a:rPr lang="ru-RU" sz="5400" b="1" dirty="0" smtClean="0"/>
                <a:t>1 2 6 0 3</a:t>
              </a:r>
              <a:endParaRPr lang="ru-RU" sz="5400" b="1" dirty="0"/>
            </a:p>
          </p:txBody>
        </p:sp>
        <p:grpSp>
          <p:nvGrpSpPr>
            <p:cNvPr id="19" name="Группа 18"/>
            <p:cNvGrpSpPr/>
            <p:nvPr/>
          </p:nvGrpSpPr>
          <p:grpSpPr>
            <a:xfrm>
              <a:off x="1500166" y="4929992"/>
              <a:ext cx="2001058" cy="356396"/>
              <a:chOff x="1500166" y="1786720"/>
              <a:chExt cx="2001058" cy="1357322"/>
            </a:xfrm>
          </p:grpSpPr>
          <p:cxnSp>
            <p:nvCxnSpPr>
              <p:cNvPr id="8" name="Прямая со стрелкой 7"/>
              <p:cNvCxnSpPr/>
              <p:nvPr/>
            </p:nvCxnSpPr>
            <p:spPr>
              <a:xfrm rot="5400000" flipH="1" flipV="1">
                <a:off x="2821769" y="2464587"/>
                <a:ext cx="1357322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Прямая со стрелкой 8"/>
              <p:cNvCxnSpPr/>
              <p:nvPr/>
            </p:nvCxnSpPr>
            <p:spPr>
              <a:xfrm rot="5400000" flipH="1" flipV="1">
                <a:off x="2322497" y="2464587"/>
                <a:ext cx="1357322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Прямая со стрелкой 9"/>
              <p:cNvCxnSpPr/>
              <p:nvPr/>
            </p:nvCxnSpPr>
            <p:spPr>
              <a:xfrm rot="5400000" flipH="1" flipV="1">
                <a:off x="1822431" y="2464587"/>
                <a:ext cx="1357322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Прямая со стрелкой 10"/>
              <p:cNvCxnSpPr/>
              <p:nvPr/>
            </p:nvCxnSpPr>
            <p:spPr>
              <a:xfrm rot="5400000" flipH="1" flipV="1">
                <a:off x="1322365" y="2464587"/>
                <a:ext cx="1357322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Прямая со стрелкой 11"/>
              <p:cNvCxnSpPr/>
              <p:nvPr/>
            </p:nvCxnSpPr>
            <p:spPr>
              <a:xfrm rot="5400000" flipH="1" flipV="1">
                <a:off x="822299" y="2464587"/>
                <a:ext cx="1357322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TextBox 13"/>
            <p:cNvSpPr txBox="1"/>
            <p:nvPr/>
          </p:nvSpPr>
          <p:spPr>
            <a:xfrm>
              <a:off x="2786050" y="5286388"/>
              <a:ext cx="5000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7030A0"/>
                  </a:solidFill>
                </a:rPr>
                <a:t>×P</a:t>
              </a:r>
              <a:r>
                <a:rPr lang="en-US" baseline="30000" dirty="0" smtClean="0">
                  <a:solidFill>
                    <a:srgbClr val="7030A0"/>
                  </a:solidFill>
                </a:rPr>
                <a:t>1</a:t>
              </a:r>
              <a:endParaRPr lang="ru-RU" baseline="30000" dirty="0">
                <a:solidFill>
                  <a:srgbClr val="7030A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286116" y="5286388"/>
              <a:ext cx="11430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7030A0"/>
                  </a:solidFill>
                </a:rPr>
                <a:t>×P</a:t>
              </a:r>
              <a:r>
                <a:rPr lang="en-US" baseline="30000" dirty="0" smtClean="0">
                  <a:solidFill>
                    <a:srgbClr val="7030A0"/>
                  </a:solidFill>
                </a:rPr>
                <a:t>0</a:t>
              </a:r>
              <a:r>
                <a:rPr lang="ru-RU" dirty="0" smtClean="0">
                  <a:solidFill>
                    <a:srgbClr val="7030A0"/>
                  </a:solidFill>
                </a:rPr>
                <a:t> = ×1</a:t>
              </a:r>
              <a:endParaRPr lang="ru-RU" baseline="-25000" dirty="0">
                <a:solidFill>
                  <a:srgbClr val="7030A0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285984" y="5286388"/>
              <a:ext cx="5000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7030A0"/>
                  </a:solidFill>
                </a:rPr>
                <a:t>×P</a:t>
              </a:r>
              <a:r>
                <a:rPr lang="en-US" baseline="30000" dirty="0" smtClean="0">
                  <a:solidFill>
                    <a:srgbClr val="7030A0"/>
                  </a:solidFill>
                </a:rPr>
                <a:t>2</a:t>
              </a:r>
              <a:endParaRPr lang="ru-RU" baseline="30000" dirty="0">
                <a:solidFill>
                  <a:srgbClr val="7030A0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785918" y="5286388"/>
              <a:ext cx="5000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7030A0"/>
                  </a:solidFill>
                </a:rPr>
                <a:t>×P</a:t>
              </a:r>
              <a:r>
                <a:rPr lang="en-US" baseline="30000" dirty="0" smtClean="0">
                  <a:solidFill>
                    <a:srgbClr val="7030A0"/>
                  </a:solidFill>
                </a:rPr>
                <a:t>3</a:t>
              </a:r>
              <a:endParaRPr lang="ru-RU" baseline="30000" dirty="0">
                <a:solidFill>
                  <a:srgbClr val="7030A0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285852" y="5286388"/>
              <a:ext cx="5000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7030A0"/>
                  </a:solidFill>
                </a:rPr>
                <a:t>×P</a:t>
              </a:r>
              <a:r>
                <a:rPr lang="en-US" baseline="30000" dirty="0" smtClean="0">
                  <a:solidFill>
                    <a:srgbClr val="7030A0"/>
                  </a:solidFill>
                </a:rPr>
                <a:t>4</a:t>
              </a:r>
              <a:endParaRPr lang="ru-RU" baseline="30000" dirty="0">
                <a:solidFill>
                  <a:srgbClr val="7030A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929058" y="4286256"/>
              <a:ext cx="500066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chemeClr val="accent3">
                      <a:lumMod val="50000"/>
                    </a:schemeClr>
                  </a:solidFill>
                </a:rPr>
                <a:t>=</a:t>
              </a:r>
              <a:r>
                <a:rPr lang="en-US" sz="4000" b="1" dirty="0" smtClean="0">
                  <a:solidFill>
                    <a:schemeClr val="accent3">
                      <a:lumMod val="50000"/>
                    </a:schemeClr>
                  </a:solidFill>
                </a:rPr>
                <a:t>1</a:t>
              </a:r>
              <a:r>
                <a:rPr lang="en-US" sz="3200" dirty="0" smtClean="0">
                  <a:solidFill>
                    <a:schemeClr val="accent3">
                      <a:lumMod val="50000"/>
                    </a:schemeClr>
                  </a:solidFill>
                </a:rPr>
                <a:t>*P</a:t>
              </a:r>
              <a:r>
                <a:rPr lang="en-US" sz="3200" baseline="30000" dirty="0" smtClean="0">
                  <a:solidFill>
                    <a:schemeClr val="accent3">
                      <a:lumMod val="50000"/>
                    </a:schemeClr>
                  </a:solidFill>
                </a:rPr>
                <a:t>4 </a:t>
              </a:r>
              <a:r>
                <a:rPr lang="en-US" sz="3200" dirty="0" smtClean="0">
                  <a:solidFill>
                    <a:schemeClr val="accent3">
                      <a:lumMod val="50000"/>
                    </a:schemeClr>
                  </a:solidFill>
                </a:rPr>
                <a:t>+</a:t>
              </a:r>
              <a:r>
                <a:rPr lang="en-US" sz="4000" b="1" dirty="0" smtClean="0">
                  <a:solidFill>
                    <a:schemeClr val="accent3">
                      <a:lumMod val="50000"/>
                    </a:schemeClr>
                  </a:solidFill>
                </a:rPr>
                <a:t>2</a:t>
              </a:r>
              <a:r>
                <a:rPr lang="en-US" sz="3200" dirty="0" smtClean="0">
                  <a:solidFill>
                    <a:schemeClr val="accent3">
                      <a:lumMod val="50000"/>
                    </a:schemeClr>
                  </a:solidFill>
                </a:rPr>
                <a:t>*P</a:t>
              </a:r>
              <a:r>
                <a:rPr lang="en-US" sz="3200" baseline="30000" dirty="0" smtClean="0">
                  <a:solidFill>
                    <a:schemeClr val="accent3">
                      <a:lumMod val="50000"/>
                    </a:schemeClr>
                  </a:solidFill>
                </a:rPr>
                <a:t>3 </a:t>
              </a:r>
              <a:r>
                <a:rPr lang="en-US" sz="3200" dirty="0" smtClean="0">
                  <a:solidFill>
                    <a:schemeClr val="accent3">
                      <a:lumMod val="50000"/>
                    </a:schemeClr>
                  </a:solidFill>
                </a:rPr>
                <a:t>+</a:t>
              </a:r>
              <a:r>
                <a:rPr lang="en-US" sz="4000" b="1" dirty="0" smtClean="0">
                  <a:solidFill>
                    <a:schemeClr val="accent3">
                      <a:lumMod val="50000"/>
                    </a:schemeClr>
                  </a:solidFill>
                </a:rPr>
                <a:t>6</a:t>
              </a:r>
              <a:r>
                <a:rPr lang="en-US" sz="3200" dirty="0" smtClean="0">
                  <a:solidFill>
                    <a:schemeClr val="accent3">
                      <a:lumMod val="50000"/>
                    </a:schemeClr>
                  </a:solidFill>
                </a:rPr>
                <a:t>*P</a:t>
              </a:r>
              <a:r>
                <a:rPr lang="en-US" sz="3200" baseline="30000" dirty="0" smtClean="0">
                  <a:solidFill>
                    <a:schemeClr val="accent3">
                      <a:lumMod val="50000"/>
                    </a:schemeClr>
                  </a:solidFill>
                </a:rPr>
                <a:t>2 </a:t>
              </a:r>
              <a:r>
                <a:rPr lang="en-US" sz="3200" dirty="0" smtClean="0">
                  <a:solidFill>
                    <a:schemeClr val="accent3">
                      <a:lumMod val="50000"/>
                    </a:schemeClr>
                  </a:solidFill>
                </a:rPr>
                <a:t>+</a:t>
              </a:r>
              <a:r>
                <a:rPr lang="en-US" sz="4000" b="1" dirty="0" smtClean="0">
                  <a:solidFill>
                    <a:schemeClr val="accent3">
                      <a:lumMod val="50000"/>
                    </a:schemeClr>
                  </a:solidFill>
                </a:rPr>
                <a:t>0</a:t>
              </a:r>
              <a:r>
                <a:rPr lang="en-US" sz="3200" dirty="0" smtClean="0">
                  <a:solidFill>
                    <a:schemeClr val="accent3">
                      <a:lumMod val="50000"/>
                    </a:schemeClr>
                  </a:solidFill>
                </a:rPr>
                <a:t>*P</a:t>
              </a:r>
              <a:r>
                <a:rPr lang="en-US" sz="3200" baseline="30000" dirty="0" smtClean="0">
                  <a:solidFill>
                    <a:schemeClr val="accent3">
                      <a:lumMod val="50000"/>
                    </a:schemeClr>
                  </a:solidFill>
                </a:rPr>
                <a:t>1 </a:t>
              </a:r>
              <a:r>
                <a:rPr lang="en-US" sz="3200" dirty="0" smtClean="0">
                  <a:solidFill>
                    <a:schemeClr val="accent3">
                      <a:lumMod val="50000"/>
                    </a:schemeClr>
                  </a:solidFill>
                </a:rPr>
                <a:t>+</a:t>
              </a:r>
              <a:r>
                <a:rPr lang="en-US" sz="4000" b="1" dirty="0" smtClean="0">
                  <a:solidFill>
                    <a:schemeClr val="accent3">
                      <a:lumMod val="50000"/>
                    </a:schemeClr>
                  </a:solidFill>
                </a:rPr>
                <a:t>3</a:t>
              </a:r>
              <a:endParaRPr lang="ru-RU" sz="4000" b="1" dirty="0" smtClean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142844" y="928670"/>
            <a:ext cx="90011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 smtClean="0"/>
              <a:t>Р-ичные</a:t>
            </a:r>
            <a:r>
              <a:rPr lang="ru-RU" sz="3200" dirty="0" smtClean="0"/>
              <a:t> системы счисления:</a:t>
            </a:r>
          </a:p>
          <a:p>
            <a:r>
              <a:rPr lang="ru-RU" sz="3200" b="1" dirty="0" smtClean="0"/>
              <a:t>	</a:t>
            </a:r>
            <a:r>
              <a:rPr lang="ru-RU" sz="3200" b="1" dirty="0" smtClean="0">
                <a:solidFill>
                  <a:srgbClr val="7030A0"/>
                </a:solidFill>
              </a:rPr>
              <a:t>Основание</a:t>
            </a:r>
            <a:r>
              <a:rPr lang="en-US" sz="3200" dirty="0" smtClean="0"/>
              <a:t>:</a:t>
            </a:r>
            <a:r>
              <a:rPr lang="ru-RU" sz="3200" dirty="0" smtClean="0"/>
              <a:t>	</a:t>
            </a:r>
            <a:r>
              <a:rPr lang="en-US" sz="3200" dirty="0" smtClean="0"/>
              <a:t>P</a:t>
            </a:r>
            <a:r>
              <a:rPr lang="en-US" sz="3200" dirty="0" smtClean="0">
                <a:sym typeface="Symbol"/>
              </a:rPr>
              <a:t>, P&gt;1</a:t>
            </a:r>
          </a:p>
          <a:p>
            <a:r>
              <a:rPr lang="ru-RU" sz="3200" dirty="0" smtClean="0">
                <a:sym typeface="Symbol"/>
              </a:rPr>
              <a:t>	</a:t>
            </a:r>
            <a:r>
              <a:rPr lang="ru-RU" sz="3200" b="1" dirty="0" smtClean="0">
                <a:solidFill>
                  <a:srgbClr val="7030A0"/>
                </a:solidFill>
                <a:sym typeface="Symbol"/>
              </a:rPr>
              <a:t>Цифры</a:t>
            </a:r>
            <a:r>
              <a:rPr lang="ru-RU" sz="3200" dirty="0" smtClean="0">
                <a:sym typeface="Symbol"/>
              </a:rPr>
              <a:t>:   			0,1,  2,….. Р-1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42844" y="5780782"/>
            <a:ext cx="90011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Пример для Р=8:</a:t>
            </a:r>
            <a:br>
              <a:rPr lang="ru-RU" sz="3200" dirty="0" smtClean="0"/>
            </a:br>
            <a:r>
              <a:rPr lang="ru-RU" sz="3200" dirty="0" smtClean="0"/>
              <a:t>       12603</a:t>
            </a:r>
            <a:r>
              <a:rPr lang="ru-RU" sz="3200" baseline="-25000" dirty="0" smtClean="0"/>
              <a:t>8</a:t>
            </a:r>
            <a:r>
              <a:rPr lang="ru-RU" sz="3200" dirty="0" smtClean="0"/>
              <a:t> = 1*8</a:t>
            </a:r>
            <a:r>
              <a:rPr lang="ru-RU" sz="3200" baseline="30000" dirty="0" smtClean="0"/>
              <a:t>4</a:t>
            </a:r>
            <a:r>
              <a:rPr lang="ru-RU" sz="3200" dirty="0" smtClean="0"/>
              <a:t>+ 2*8</a:t>
            </a:r>
            <a:r>
              <a:rPr lang="ru-RU" sz="3200" baseline="30000" dirty="0" smtClean="0"/>
              <a:t>3</a:t>
            </a:r>
            <a:r>
              <a:rPr lang="ru-RU" sz="3200" dirty="0" smtClean="0"/>
              <a:t>+ 6*8</a:t>
            </a:r>
            <a:r>
              <a:rPr lang="ru-RU" sz="3200" baseline="30000" dirty="0" smtClean="0"/>
              <a:t>2</a:t>
            </a:r>
            <a:r>
              <a:rPr lang="ru-RU" sz="3200" dirty="0" smtClean="0"/>
              <a:t>+ 0*8</a:t>
            </a:r>
            <a:r>
              <a:rPr lang="ru-RU" sz="3200" baseline="30000" dirty="0" smtClean="0"/>
              <a:t>1</a:t>
            </a:r>
            <a:r>
              <a:rPr lang="ru-RU" sz="3200" dirty="0" smtClean="0"/>
              <a:t>+ 3*8</a:t>
            </a:r>
            <a:r>
              <a:rPr lang="ru-RU" sz="3200" baseline="30000" dirty="0" smtClean="0"/>
              <a:t>0</a:t>
            </a:r>
            <a:r>
              <a:rPr lang="ru-RU" sz="3200" dirty="0" smtClean="0"/>
              <a:t> = 5507</a:t>
            </a:r>
            <a:r>
              <a:rPr lang="ru-RU" sz="3200" baseline="-25000" dirty="0" smtClean="0"/>
              <a:t>10</a:t>
            </a:r>
            <a:endParaRPr lang="ru-RU" sz="3200" baseline="-25000" dirty="0"/>
          </a:p>
        </p:txBody>
      </p:sp>
      <p:sp>
        <p:nvSpPr>
          <p:cNvPr id="24" name="TextBox 23"/>
          <p:cNvSpPr txBox="1"/>
          <p:nvPr/>
        </p:nvSpPr>
        <p:spPr>
          <a:xfrm>
            <a:off x="0" y="2786058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ym typeface="Symbol"/>
              </a:rPr>
              <a:t>Запись числа разделена на </a:t>
            </a:r>
            <a:r>
              <a:rPr lang="ru-RU" sz="3200" b="1" dirty="0" smtClean="0">
                <a:solidFill>
                  <a:srgbClr val="7030A0"/>
                </a:solidFill>
                <a:sym typeface="Symbol"/>
              </a:rPr>
              <a:t>разряды</a:t>
            </a:r>
            <a:r>
              <a:rPr lang="ru-RU" sz="3200" dirty="0" smtClean="0">
                <a:solidFill>
                  <a:srgbClr val="7030A0"/>
                </a:solidFill>
                <a:sym typeface="Symbol"/>
              </a:rPr>
              <a:t> </a:t>
            </a:r>
            <a:r>
              <a:rPr lang="ru-RU" sz="2800" dirty="0" smtClean="0">
                <a:sym typeface="Symbol"/>
              </a:rPr>
              <a:t>(или </a:t>
            </a:r>
            <a:r>
              <a:rPr lang="ru-RU" sz="2800" i="1" dirty="0" smtClean="0">
                <a:sym typeface="Symbol"/>
              </a:rPr>
              <a:t>позиции</a:t>
            </a:r>
            <a:r>
              <a:rPr lang="ru-RU" sz="2800" dirty="0" smtClean="0">
                <a:sym typeface="Symbol"/>
              </a:rPr>
              <a:t>)</a:t>
            </a:r>
            <a:r>
              <a:rPr lang="ru-RU" sz="3200" dirty="0" smtClean="0">
                <a:sym typeface="Symbol"/>
              </a:rPr>
              <a:t>.</a:t>
            </a:r>
            <a:br>
              <a:rPr lang="ru-RU" sz="3200" dirty="0" smtClean="0">
                <a:sym typeface="Symbol"/>
              </a:rPr>
            </a:br>
            <a:r>
              <a:rPr lang="ru-RU" sz="3200" dirty="0" smtClean="0">
                <a:sym typeface="Symbol"/>
              </a:rPr>
              <a:t>У каждого разряда есть свой </a:t>
            </a:r>
            <a:r>
              <a:rPr lang="ru-RU" sz="3200" b="1" dirty="0" smtClean="0">
                <a:solidFill>
                  <a:srgbClr val="7030A0"/>
                </a:solidFill>
                <a:sym typeface="Symbol"/>
              </a:rPr>
              <a:t>множитель.</a:t>
            </a:r>
            <a:endParaRPr lang="ru-RU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51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/>
          <a:lstStyle/>
          <a:p>
            <a:r>
              <a:rPr lang="ru-RU" b="1" i="1" dirty="0" smtClean="0">
                <a:solidFill>
                  <a:srgbClr val="0070C0"/>
                </a:solidFill>
              </a:rPr>
              <a:t>Вычисление записи числа</a:t>
            </a:r>
            <a:endParaRPr lang="ru-RU" b="1" i="1" dirty="0">
              <a:solidFill>
                <a:srgbClr val="0070C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42844" y="928670"/>
            <a:ext cx="90011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Число НЕ ЗАВИСИТ от системы счисления!</a:t>
            </a:r>
          </a:p>
          <a:p>
            <a:r>
              <a:rPr lang="ru-RU" sz="2800" dirty="0" smtClean="0"/>
              <a:t>От системы счисления зависит запись числа.</a:t>
            </a:r>
            <a:endParaRPr lang="ru-RU" sz="2800" dirty="0" smtClean="0">
              <a:sym typeface="Symbol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200024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Вычисление последней цифры числа:</a:t>
            </a:r>
          </a:p>
          <a:p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a = N % P</a:t>
            </a:r>
            <a:endParaRPr lang="ru-RU" sz="2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307181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«Стирание» последней цифры числа:</a:t>
            </a:r>
          </a:p>
          <a:p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N = N // P		</a:t>
            </a:r>
            <a:r>
              <a:rPr lang="en-US" sz="2800" i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ru-RU" sz="2800" i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а также  </a:t>
            </a:r>
            <a:r>
              <a:rPr lang="en-US" sz="2800" i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N //= P</a:t>
            </a:r>
            <a:endParaRPr lang="ru-RU" sz="2800" i="1" dirty="0" smtClean="0">
              <a:solidFill>
                <a:schemeClr val="accent3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0" y="4214818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Алгоритм вычисления всех цифр числа:</a:t>
            </a:r>
            <a:endParaRPr lang="en-US" sz="2800" b="1" dirty="0" smtClean="0">
              <a:solidFill>
                <a:srgbClr val="7030A0"/>
              </a:solidFill>
            </a:endParaRPr>
          </a:p>
          <a:p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N,P =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map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input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split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())</a:t>
            </a:r>
          </a:p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N&gt;0:</a:t>
            </a:r>
          </a:p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a = N % P</a:t>
            </a:r>
          </a:p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N = N // P</a:t>
            </a:r>
          </a:p>
          <a:p>
            <a:r>
              <a:rPr lang="en-US" sz="2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		…</a:t>
            </a:r>
            <a:endParaRPr lang="ru-RU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51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/>
          <a:lstStyle/>
          <a:p>
            <a:r>
              <a:rPr lang="ru-RU" b="1" i="1" dirty="0" smtClean="0">
                <a:solidFill>
                  <a:srgbClr val="0070C0"/>
                </a:solidFill>
              </a:rPr>
              <a:t>Вычисление определённой цифры</a:t>
            </a:r>
            <a:endParaRPr lang="ru-RU" b="1" i="1" dirty="0">
              <a:solidFill>
                <a:srgbClr val="0070C0"/>
              </a:solidFill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0" y="928670"/>
            <a:ext cx="9144000" cy="1384995"/>
            <a:chOff x="0" y="928670"/>
            <a:chExt cx="9144000" cy="1384995"/>
          </a:xfrm>
        </p:grpSpPr>
        <p:sp>
          <p:nvSpPr>
            <p:cNvPr id="24" name="TextBox 23"/>
            <p:cNvSpPr txBox="1"/>
            <p:nvPr/>
          </p:nvSpPr>
          <p:spPr>
            <a:xfrm>
              <a:off x="0" y="928670"/>
              <a:ext cx="91440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rgbClr val="7030A0"/>
                  </a:solidFill>
                </a:rPr>
                <a:t>Вычисление цифры на </a:t>
              </a:r>
              <a:r>
                <a:rPr lang="en-US" sz="2800" b="1" dirty="0" smtClean="0">
                  <a:solidFill>
                    <a:srgbClr val="7030A0"/>
                  </a:solidFill>
                </a:rPr>
                <a:t>k-</a:t>
              </a:r>
              <a:r>
                <a:rPr lang="ru-RU" sz="2800" b="1" dirty="0" err="1" smtClean="0">
                  <a:solidFill>
                    <a:srgbClr val="7030A0"/>
                  </a:solidFill>
                </a:rPr>
                <a:t>й</a:t>
              </a:r>
              <a:r>
                <a:rPr lang="ru-RU" sz="2800" b="1" dirty="0" smtClean="0">
                  <a:solidFill>
                    <a:srgbClr val="7030A0"/>
                  </a:solidFill>
                </a:rPr>
                <a:t> позиции справа:</a:t>
              </a:r>
              <a:endParaRPr lang="en-US" sz="2800" b="1" dirty="0" smtClean="0">
                <a:solidFill>
                  <a:srgbClr val="7030A0"/>
                </a:solidFill>
              </a:endParaRPr>
            </a:p>
            <a:p>
              <a:endParaRPr lang="en-US" sz="2800" b="1" dirty="0" smtClean="0">
                <a:solidFill>
                  <a:srgbClr val="7030A0"/>
                </a:solidFill>
              </a:endParaRPr>
            </a:p>
            <a:p>
              <a:r>
                <a:rPr lang="en-US" sz="2800" b="1" dirty="0" smtClean="0"/>
                <a:t>	N = </a:t>
              </a:r>
              <a:r>
                <a:rPr lang="en-US" sz="2800" dirty="0" err="1" smtClean="0"/>
                <a:t>xy</a:t>
              </a:r>
              <a:r>
                <a:rPr lang="en-US" sz="2800" dirty="0" smtClean="0"/>
                <a:t> … </a:t>
              </a:r>
              <a:r>
                <a:rPr lang="en-US" sz="2800" b="1" dirty="0" err="1" smtClean="0">
                  <a:solidFill>
                    <a:schemeClr val="accent2">
                      <a:lumMod val="75000"/>
                    </a:schemeClr>
                  </a:solidFill>
                </a:rPr>
                <a:t>a</a:t>
              </a:r>
              <a:r>
                <a:rPr lang="en-US" sz="2800" b="1" baseline="-25000" dirty="0" err="1" smtClean="0">
                  <a:solidFill>
                    <a:schemeClr val="accent2">
                      <a:lumMod val="75000"/>
                    </a:schemeClr>
                  </a:solidFill>
                </a:rPr>
                <a:t>k</a:t>
              </a:r>
              <a:r>
                <a:rPr lang="en-US" sz="2800" dirty="0" smtClean="0"/>
                <a:t>... </a:t>
              </a:r>
              <a:r>
                <a:rPr lang="en-US" sz="2800" dirty="0" err="1" smtClean="0"/>
                <a:t>zw</a:t>
              </a:r>
              <a:endParaRPr lang="en-US" sz="2800" dirty="0" smtClean="0"/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1571604" y="1857364"/>
              <a:ext cx="178595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2214546" y="1500174"/>
              <a:ext cx="12144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>
                  <a:solidFill>
                    <a:srgbClr val="00B050"/>
                  </a:solidFill>
                </a:rPr>
                <a:t>k    </a:t>
              </a:r>
              <a:r>
                <a:rPr lang="ru-RU" sz="1600" i="1" dirty="0" smtClean="0">
                  <a:solidFill>
                    <a:srgbClr val="00B050"/>
                  </a:solidFill>
                </a:rPr>
                <a:t>.</a:t>
              </a:r>
              <a:r>
                <a:rPr lang="en-US" sz="1600" i="1" dirty="0" smtClean="0">
                  <a:solidFill>
                    <a:srgbClr val="00B050"/>
                  </a:solidFill>
                </a:rPr>
                <a:t> </a:t>
              </a:r>
              <a:r>
                <a:rPr lang="ru-RU" sz="1600" i="1" dirty="0" smtClean="0">
                  <a:solidFill>
                    <a:srgbClr val="00B050"/>
                  </a:solidFill>
                </a:rPr>
                <a:t>.</a:t>
              </a:r>
              <a:r>
                <a:rPr lang="en-US" sz="1600" i="1" dirty="0" smtClean="0">
                  <a:solidFill>
                    <a:srgbClr val="00B050"/>
                  </a:solidFill>
                </a:rPr>
                <a:t> </a:t>
              </a:r>
              <a:r>
                <a:rPr lang="ru-RU" sz="1600" i="1" dirty="0" smtClean="0">
                  <a:solidFill>
                    <a:srgbClr val="00B050"/>
                  </a:solidFill>
                </a:rPr>
                <a:t>.</a:t>
              </a:r>
              <a:r>
                <a:rPr lang="en-US" sz="1600" i="1" dirty="0" smtClean="0">
                  <a:solidFill>
                    <a:srgbClr val="00B050"/>
                  </a:solidFill>
                </a:rPr>
                <a:t>    1  0</a:t>
              </a:r>
              <a:endParaRPr lang="ru-RU" sz="1600" i="1" dirty="0">
                <a:solidFill>
                  <a:srgbClr val="00B05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143372" y="1500174"/>
              <a:ext cx="47907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solidFill>
                    <a:srgbClr val="00B050"/>
                  </a:solidFill>
                </a:rPr>
                <a:t>Номера позиций, самая правая имеет номер 0</a:t>
              </a:r>
              <a:endParaRPr lang="ru-RU" dirty="0">
                <a:solidFill>
                  <a:srgbClr val="00B050"/>
                </a:solidFill>
              </a:endParaRPr>
            </a:p>
          </p:txBody>
        </p:sp>
        <p:cxnSp>
          <p:nvCxnSpPr>
            <p:cNvPr id="14" name="Прямая со стрелкой 13"/>
            <p:cNvCxnSpPr>
              <a:stCxn id="12" idx="1"/>
              <a:endCxn id="11" idx="3"/>
            </p:cNvCxnSpPr>
            <p:nvPr/>
          </p:nvCxnSpPr>
          <p:spPr>
            <a:xfrm rot="10800000">
              <a:off x="3428992" y="1669452"/>
              <a:ext cx="714380" cy="15389"/>
            </a:xfrm>
            <a:prstGeom prst="straightConnector1">
              <a:avLst/>
            </a:prstGeom>
            <a:ln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0" y="307181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Вариант 1:</a:t>
            </a:r>
          </a:p>
          <a:p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800" baseline="-25000" dirty="0" err="1" smtClean="0">
                <a:latin typeface="Courier New" pitchFamily="49" charset="0"/>
                <a:cs typeface="Courier New" pitchFamily="49" charset="0"/>
              </a:rPr>
              <a:t>k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= N // P**k %</a:t>
            </a:r>
            <a:r>
              <a:rPr lang="ru-RU" sz="280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smtClean="0">
                <a:latin typeface="Courier New" pitchFamily="49" charset="0"/>
                <a:cs typeface="Courier New" pitchFamily="49" charset="0"/>
              </a:rPr>
              <a:t>P</a:t>
            </a:r>
            <a:endParaRPr lang="ru-RU" sz="2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894724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Вариант 2:</a:t>
            </a:r>
          </a:p>
          <a:p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800" baseline="-25000" dirty="0" err="1" smtClean="0">
                <a:latin typeface="Courier New" pitchFamily="49" charset="0"/>
                <a:cs typeface="Courier New" pitchFamily="49" charset="0"/>
              </a:rPr>
              <a:t>k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= N 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P**(k+1)</a:t>
            </a: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// P**k</a:t>
            </a:r>
          </a:p>
        </p:txBody>
      </p:sp>
    </p:spTree>
    <p:extLst>
      <p:ext uri="{BB962C8B-B14F-4D97-AF65-F5344CB8AC3E}">
        <p14:creationId xmlns:p14="http://schemas.microsoft.com/office/powerpoint/2010/main" val="390351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/>
          <a:lstStyle/>
          <a:p>
            <a:r>
              <a:rPr lang="ru-RU" b="1" i="1" dirty="0" smtClean="0">
                <a:solidFill>
                  <a:srgbClr val="0070C0"/>
                </a:solidFill>
              </a:rPr>
              <a:t>Запись времени</a:t>
            </a:r>
            <a:endParaRPr lang="ru-RU" b="1" i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7224" y="2571744"/>
            <a:ext cx="57864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time = </a:t>
            </a:r>
            <a:r>
              <a:rPr lang="ru-RU" sz="5400" b="1" dirty="0" smtClean="0"/>
              <a:t>1</a:t>
            </a:r>
            <a:r>
              <a:rPr lang="en-US" sz="5400" b="1" dirty="0" smtClean="0"/>
              <a:t> </a:t>
            </a:r>
            <a:r>
              <a:rPr lang="ru-RU" sz="5400" b="1" dirty="0" smtClean="0"/>
              <a:t>2</a:t>
            </a:r>
            <a:r>
              <a:rPr lang="en-US" sz="5400" b="1" dirty="0" smtClean="0"/>
              <a:t> :</a:t>
            </a:r>
            <a:r>
              <a:rPr lang="ru-RU" sz="5400" b="1" dirty="0" smtClean="0"/>
              <a:t> </a:t>
            </a:r>
            <a:r>
              <a:rPr lang="en-US" sz="5400" b="1" dirty="0" smtClean="0"/>
              <a:t>5</a:t>
            </a:r>
            <a:r>
              <a:rPr lang="ru-RU" sz="5400" b="1" dirty="0" smtClean="0"/>
              <a:t> </a:t>
            </a:r>
            <a:r>
              <a:rPr lang="en-US" sz="5400" b="1" dirty="0" smtClean="0"/>
              <a:t>1 : </a:t>
            </a:r>
            <a:r>
              <a:rPr lang="ru-RU" sz="5400" b="1" dirty="0" smtClean="0"/>
              <a:t>0 3</a:t>
            </a:r>
            <a:endParaRPr lang="ru-RU" sz="5400" b="1" dirty="0"/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 flipH="1" flipV="1">
            <a:off x="6109108" y="3463528"/>
            <a:ext cx="356396" cy="1588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 flipH="1" flipV="1">
            <a:off x="5393374" y="3677283"/>
            <a:ext cx="785818" cy="3501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 flipH="1" flipV="1">
            <a:off x="4751786" y="3463528"/>
            <a:ext cx="356396" cy="1588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 flipH="1" flipV="1">
            <a:off x="4036052" y="3677283"/>
            <a:ext cx="785818" cy="3501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5400000" flipH="1" flipV="1">
            <a:off x="3394464" y="3463528"/>
            <a:ext cx="356396" cy="1588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143636" y="3571876"/>
            <a:ext cx="7143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7030A0"/>
                </a:solidFill>
              </a:rPr>
              <a:t>×</a:t>
            </a:r>
            <a:r>
              <a:rPr lang="ru-RU" sz="1600" dirty="0" smtClean="0">
                <a:solidFill>
                  <a:srgbClr val="7030A0"/>
                </a:solidFill>
              </a:rPr>
              <a:t>1сек</a:t>
            </a:r>
            <a:endParaRPr lang="ru-RU" sz="1600" baseline="-25000" dirty="0">
              <a:solidFill>
                <a:srgbClr val="7030A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4786322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=</a:t>
            </a:r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</a:rPr>
              <a:t>1</a:t>
            </a: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*</a:t>
            </a:r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</a:rPr>
              <a:t>36000</a:t>
            </a:r>
            <a:r>
              <a:rPr lang="en-US" sz="3200" baseline="30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+</a:t>
            </a:r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</a:rPr>
              <a:t>2</a:t>
            </a: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*</a:t>
            </a:r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</a:rPr>
              <a:t>3600</a:t>
            </a:r>
            <a:r>
              <a:rPr lang="en-US" sz="3200" baseline="30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+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</a:rPr>
              <a:t>5</a:t>
            </a: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*</a:t>
            </a:r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</a:rPr>
              <a:t>600</a:t>
            </a:r>
            <a:r>
              <a:rPr lang="en-US" sz="3200" baseline="30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+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</a:rPr>
              <a:t>1</a:t>
            </a: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*</a:t>
            </a:r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</a:rPr>
              <a:t>60</a:t>
            </a:r>
            <a:r>
              <a:rPr lang="en-US" sz="3200" baseline="30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+</a:t>
            </a:r>
            <a:r>
              <a:rPr lang="ru-RU" sz="48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</a:rPr>
              <a:t>0</a:t>
            </a: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*</a:t>
            </a:r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</a:rPr>
              <a:t>10</a:t>
            </a:r>
            <a:r>
              <a:rPr lang="en-US" sz="3200" baseline="30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</a:rPr>
              <a:t>+ </a:t>
            </a:r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</a:rPr>
              <a:t>3</a:t>
            </a:r>
            <a:r>
              <a:rPr lang="ru-RU" sz="4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br>
              <a:rPr lang="ru-RU" sz="40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dirty="0" smtClean="0">
                <a:solidFill>
                  <a:schemeClr val="accent3">
                    <a:lumMod val="50000"/>
                  </a:schemeClr>
                </a:solidFill>
              </a:rPr>
              <a:t>						=  46263 сек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42844" y="928670"/>
            <a:ext cx="90011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Отображение времени на электронных часах тоже является специальной системой счисления:</a:t>
            </a:r>
          </a:p>
          <a:p>
            <a:r>
              <a:rPr lang="ru-RU" sz="3200" dirty="0" smtClean="0"/>
              <a:t> - время выражено в секундах от начала суток.</a:t>
            </a:r>
          </a:p>
        </p:txBody>
      </p:sp>
      <p:cxnSp>
        <p:nvCxnSpPr>
          <p:cNvPr id="23" name="Прямая со стрелкой 22"/>
          <p:cNvCxnSpPr/>
          <p:nvPr/>
        </p:nvCxnSpPr>
        <p:spPr>
          <a:xfrm rot="5400000" flipH="1" flipV="1">
            <a:off x="2678730" y="3677284"/>
            <a:ext cx="785817" cy="3501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643570" y="4000504"/>
            <a:ext cx="785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7030A0"/>
                </a:solidFill>
              </a:rPr>
              <a:t>×</a:t>
            </a:r>
            <a:r>
              <a:rPr lang="ru-RU" sz="1600" dirty="0" smtClean="0">
                <a:solidFill>
                  <a:srgbClr val="7030A0"/>
                </a:solidFill>
              </a:rPr>
              <a:t>10сек</a:t>
            </a:r>
            <a:endParaRPr lang="ru-RU" sz="1600" baseline="-25000" dirty="0">
              <a:solidFill>
                <a:srgbClr val="7030A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786314" y="3571876"/>
            <a:ext cx="785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7030A0"/>
                </a:solidFill>
              </a:rPr>
              <a:t>×</a:t>
            </a:r>
            <a:r>
              <a:rPr lang="ru-RU" sz="1600" dirty="0" smtClean="0">
                <a:solidFill>
                  <a:srgbClr val="7030A0"/>
                </a:solidFill>
              </a:rPr>
              <a:t>60сек</a:t>
            </a:r>
            <a:endParaRPr lang="ru-RU" sz="1600" baseline="-25000" dirty="0">
              <a:solidFill>
                <a:srgbClr val="7030A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86248" y="4000504"/>
            <a:ext cx="9286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7030A0"/>
                </a:solidFill>
              </a:rPr>
              <a:t>×</a:t>
            </a:r>
            <a:r>
              <a:rPr lang="ru-RU" sz="1600" dirty="0" smtClean="0">
                <a:solidFill>
                  <a:srgbClr val="7030A0"/>
                </a:solidFill>
              </a:rPr>
              <a:t>600сек</a:t>
            </a:r>
            <a:endParaRPr lang="ru-RU" sz="1600" baseline="-25000" dirty="0">
              <a:solidFill>
                <a:srgbClr val="7030A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428992" y="3571876"/>
            <a:ext cx="10715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7030A0"/>
                </a:solidFill>
              </a:rPr>
              <a:t>×</a:t>
            </a:r>
            <a:r>
              <a:rPr lang="ru-RU" sz="1600" dirty="0" smtClean="0">
                <a:solidFill>
                  <a:srgbClr val="7030A0"/>
                </a:solidFill>
              </a:rPr>
              <a:t>3600сек</a:t>
            </a:r>
            <a:endParaRPr lang="ru-RU" sz="1600" baseline="-25000" dirty="0">
              <a:solidFill>
                <a:srgbClr val="7030A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28926" y="4000504"/>
            <a:ext cx="11430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7030A0"/>
                </a:solidFill>
              </a:rPr>
              <a:t>×</a:t>
            </a:r>
            <a:r>
              <a:rPr lang="ru-RU" sz="1600" dirty="0" smtClean="0">
                <a:solidFill>
                  <a:srgbClr val="7030A0"/>
                </a:solidFill>
              </a:rPr>
              <a:t>36000сек</a:t>
            </a:r>
            <a:endParaRPr lang="ru-RU" sz="1600" baseline="-25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51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/>
          <a:lstStyle/>
          <a:p>
            <a:r>
              <a:rPr lang="ru-RU" b="1" i="1" dirty="0" smtClean="0">
                <a:solidFill>
                  <a:srgbClr val="0070C0"/>
                </a:solidFill>
              </a:rPr>
              <a:t>Отдельные цифры записи времени</a:t>
            </a:r>
            <a:endParaRPr lang="ru-RU" b="1" i="1" dirty="0">
              <a:solidFill>
                <a:srgbClr val="0070C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92867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Формат записи времени:</a:t>
            </a:r>
            <a:endParaRPr lang="en-US" sz="2800" b="1" dirty="0" smtClean="0">
              <a:solidFill>
                <a:srgbClr val="7030A0"/>
              </a:solidFill>
            </a:endParaRPr>
          </a:p>
          <a:p>
            <a:r>
              <a:rPr lang="en-US" sz="2800" b="1" dirty="0" smtClean="0"/>
              <a:t>	time = H </a:t>
            </a:r>
            <a:r>
              <a:rPr lang="en-US" sz="2800" b="1" dirty="0" err="1" smtClean="0"/>
              <a:t>h</a:t>
            </a:r>
            <a:r>
              <a:rPr lang="en-US" sz="2800" b="1" dirty="0" smtClean="0"/>
              <a:t> : M </a:t>
            </a:r>
            <a:r>
              <a:rPr lang="en-US" sz="2800" b="1" dirty="0" err="1" smtClean="0"/>
              <a:t>m</a:t>
            </a:r>
            <a:r>
              <a:rPr lang="en-US" sz="2800" b="1" dirty="0" smtClean="0"/>
              <a:t> : S </a:t>
            </a:r>
            <a:r>
              <a:rPr lang="en-US" sz="2800" b="1" dirty="0" err="1" smtClean="0"/>
              <a:t>s</a:t>
            </a:r>
            <a:endParaRPr lang="en-US" sz="2800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0" y="2143116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Вариант 1:</a:t>
            </a:r>
          </a:p>
          <a:p>
            <a:pPr>
              <a:tabLst>
                <a:tab pos="717550" algn="l"/>
                <a:tab pos="4305300" algn="l"/>
              </a:tabLst>
            </a:pP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s = t%10;	S = t//10%6</a:t>
            </a:r>
          </a:p>
          <a:p>
            <a:pPr>
              <a:tabLst>
                <a:tab pos="717550" algn="l"/>
                <a:tab pos="4305300" algn="l"/>
              </a:tabLst>
            </a:pP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m = t//60%10;	M = t//600%6</a:t>
            </a:r>
          </a:p>
          <a:p>
            <a:pPr>
              <a:tabLst>
                <a:tab pos="717550" algn="l"/>
                <a:tab pos="4305300" algn="l"/>
              </a:tabLst>
            </a:pP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h = t//3600%10;	H = t//36000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0" y="4429132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Вариант </a:t>
            </a:r>
            <a:r>
              <a:rPr lang="en-US" sz="2800" b="1" dirty="0" smtClean="0">
                <a:solidFill>
                  <a:srgbClr val="7030A0"/>
                </a:solidFill>
              </a:rPr>
              <a:t>2</a:t>
            </a:r>
            <a:r>
              <a:rPr lang="ru-RU" sz="2800" b="1" dirty="0" smtClean="0">
                <a:solidFill>
                  <a:srgbClr val="7030A0"/>
                </a:solidFill>
              </a:rPr>
              <a:t>:</a:t>
            </a:r>
          </a:p>
          <a:p>
            <a:pPr>
              <a:tabLst>
                <a:tab pos="717550" algn="l"/>
                <a:tab pos="4838700" algn="l"/>
              </a:tabLst>
            </a:pP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s = t%10//1;	S = t%60//10</a:t>
            </a:r>
          </a:p>
          <a:p>
            <a:pPr>
              <a:tabLst>
                <a:tab pos="717550" algn="l"/>
                <a:tab pos="4838700" algn="l"/>
              </a:tabLst>
            </a:pP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m = t%600//60;	M = t%3600//600</a:t>
            </a:r>
          </a:p>
          <a:p>
            <a:pPr>
              <a:tabLst>
                <a:tab pos="717550" algn="l"/>
                <a:tab pos="4838700" algn="l"/>
              </a:tabLst>
            </a:pPr>
            <a:r>
              <a:rPr lang="ru-RU" sz="2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h = t%36000//3600;	H = t%86400//36000</a:t>
            </a:r>
          </a:p>
        </p:txBody>
      </p:sp>
    </p:spTree>
    <p:extLst>
      <p:ext uri="{BB962C8B-B14F-4D97-AF65-F5344CB8AC3E}">
        <p14:creationId xmlns:p14="http://schemas.microsoft.com/office/powerpoint/2010/main" val="390351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/>
          <a:lstStyle/>
          <a:p>
            <a:r>
              <a:rPr lang="ru-RU" b="1" i="1" dirty="0" smtClean="0">
                <a:solidFill>
                  <a:srgbClr val="0070C0"/>
                </a:solidFill>
              </a:rPr>
              <a:t>Где можно использовать</a:t>
            </a:r>
            <a:endParaRPr lang="ru-RU" b="1" i="1" dirty="0">
              <a:solidFill>
                <a:srgbClr val="0070C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1000108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</a:rPr>
              <a:t>Задачи на определение момента времени:</a:t>
            </a:r>
            <a:endParaRPr lang="en-US" sz="2400" b="1" dirty="0" smtClean="0">
              <a:solidFill>
                <a:srgbClr val="7030A0"/>
              </a:solidFill>
            </a:endParaRPr>
          </a:p>
          <a:p>
            <a:r>
              <a:rPr lang="ru-RU" sz="2400" dirty="0" smtClean="0"/>
              <a:t>Заданы начало действия </a:t>
            </a:r>
            <a:r>
              <a:rPr lang="en-US" sz="2400" dirty="0" smtClean="0"/>
              <a:t>t</a:t>
            </a:r>
            <a:r>
              <a:rPr lang="en-US" sz="2400" baseline="-25000" dirty="0" smtClean="0"/>
              <a:t>0</a:t>
            </a:r>
            <a:r>
              <a:rPr lang="ru-RU" sz="2400" dirty="0" smtClean="0"/>
              <a:t>, длительность </a:t>
            </a:r>
            <a:r>
              <a:rPr lang="en-US" sz="2400" dirty="0" smtClean="0"/>
              <a:t>d (</a:t>
            </a:r>
            <a:r>
              <a:rPr lang="ru-RU" sz="2400" dirty="0" smtClean="0"/>
              <a:t>в формате </a:t>
            </a:r>
            <a:r>
              <a:rPr lang="en-US" sz="2400" dirty="0" err="1" smtClean="0"/>
              <a:t>Hh:Mm:Ss</a:t>
            </a:r>
            <a:r>
              <a:rPr lang="en-US" sz="2400" dirty="0" smtClean="0"/>
              <a:t>)</a:t>
            </a:r>
            <a:r>
              <a:rPr lang="ru-RU" sz="2400" dirty="0"/>
              <a:t>.</a:t>
            </a:r>
            <a:endParaRPr lang="en-US" sz="2400" dirty="0" smtClean="0"/>
          </a:p>
          <a:p>
            <a:r>
              <a:rPr lang="ru-RU" sz="2400" dirty="0"/>
              <a:t>Требуется </a:t>
            </a:r>
            <a:r>
              <a:rPr lang="ru-RU" sz="2400" dirty="0" smtClean="0"/>
              <a:t>вычислить время окончания </a:t>
            </a:r>
            <a:r>
              <a:rPr lang="en-US" sz="2400" dirty="0" err="1" smtClean="0"/>
              <a:t>t</a:t>
            </a:r>
            <a:r>
              <a:rPr lang="en-US" sz="2400" baseline="-25000" dirty="0" err="1" smtClean="0"/>
              <a:t>k</a:t>
            </a:r>
            <a:r>
              <a:rPr lang="en-US" sz="2400" dirty="0" smtClean="0"/>
              <a:t> (</a:t>
            </a:r>
            <a:r>
              <a:rPr lang="ru-RU" sz="2400" dirty="0" smtClean="0"/>
              <a:t>в формате </a:t>
            </a:r>
            <a:r>
              <a:rPr lang="en-US" sz="2400" dirty="0" err="1" smtClean="0"/>
              <a:t>Hh:Mm:Ss</a:t>
            </a:r>
            <a:r>
              <a:rPr lang="en-US" sz="2400" dirty="0" smtClean="0"/>
              <a:t>).</a:t>
            </a:r>
            <a:endParaRPr lang="ru-RU" sz="2400" dirty="0" smtClean="0"/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Общая схема решения</a:t>
            </a:r>
            <a:r>
              <a:rPr lang="ru-RU" sz="2400" b="1" dirty="0" smtClean="0">
                <a:solidFill>
                  <a:srgbClr val="002060"/>
                </a:solidFill>
              </a:rPr>
              <a:t>:</a:t>
            </a:r>
          </a:p>
          <a:p>
            <a:r>
              <a:rPr lang="en-US" sz="2400" dirty="0" smtClean="0"/>
              <a:t>1. </a:t>
            </a:r>
            <a:r>
              <a:rPr lang="ru-RU" sz="2400" dirty="0" smtClean="0"/>
              <a:t>Значения </a:t>
            </a:r>
            <a:r>
              <a:rPr lang="en-US" sz="2400" dirty="0" smtClean="0"/>
              <a:t>t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</a:t>
            </a:r>
            <a:r>
              <a:rPr lang="ru-RU" sz="2400" dirty="0" smtClean="0"/>
              <a:t>и</a:t>
            </a:r>
            <a:r>
              <a:rPr lang="en-US" sz="2400" dirty="0" smtClean="0"/>
              <a:t> d</a:t>
            </a:r>
            <a:r>
              <a:rPr lang="ru-RU" sz="2400" dirty="0" smtClean="0"/>
              <a:t> переводим в количество секунд.</a:t>
            </a:r>
          </a:p>
          <a:p>
            <a:r>
              <a:rPr lang="en-US" sz="2400" dirty="0" smtClean="0"/>
              <a:t>2. </a:t>
            </a:r>
            <a:r>
              <a:rPr lang="ru-RU" sz="2400" dirty="0" smtClean="0"/>
              <a:t>Находим выражение времени </a:t>
            </a:r>
            <a:r>
              <a:rPr lang="en-US" sz="2400" dirty="0" err="1" smtClean="0"/>
              <a:t>t</a:t>
            </a:r>
            <a:r>
              <a:rPr lang="en-US" sz="2400" baseline="-25000" dirty="0" err="1" smtClean="0"/>
              <a:t>k</a:t>
            </a:r>
            <a:r>
              <a:rPr lang="en-US" sz="2400" dirty="0" smtClean="0"/>
              <a:t> </a:t>
            </a:r>
            <a:r>
              <a:rPr lang="ru-RU" sz="2400" dirty="0" smtClean="0"/>
              <a:t>в секундах</a:t>
            </a:r>
            <a:r>
              <a:rPr lang="en-US" sz="2400" dirty="0" smtClean="0"/>
              <a:t>:</a:t>
            </a:r>
            <a:r>
              <a:rPr lang="ru-RU" sz="2400" dirty="0" smtClean="0"/>
              <a:t> </a:t>
            </a:r>
            <a:r>
              <a:rPr lang="en-US" sz="2400" dirty="0" err="1" smtClean="0"/>
              <a:t>t</a:t>
            </a:r>
            <a:r>
              <a:rPr lang="en-US" sz="2400" baseline="-25000" dirty="0" err="1" smtClean="0"/>
              <a:t>k</a:t>
            </a:r>
            <a:r>
              <a:rPr lang="en-US" sz="2400" dirty="0" smtClean="0"/>
              <a:t>=t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+d.</a:t>
            </a:r>
          </a:p>
          <a:p>
            <a:r>
              <a:rPr lang="en-US" sz="2400" dirty="0" smtClean="0"/>
              <a:t>3. </a:t>
            </a:r>
            <a:r>
              <a:rPr lang="ru-RU" sz="2400" dirty="0" smtClean="0"/>
              <a:t>Переводим время </a:t>
            </a:r>
            <a:r>
              <a:rPr lang="en-US" sz="2400" dirty="0" err="1" smtClean="0"/>
              <a:t>t</a:t>
            </a:r>
            <a:r>
              <a:rPr lang="en-US" sz="2400" baseline="-25000" dirty="0" err="1" smtClean="0"/>
              <a:t>k</a:t>
            </a:r>
            <a:r>
              <a:rPr lang="en-US" sz="2400" dirty="0" smtClean="0"/>
              <a:t> </a:t>
            </a:r>
            <a:r>
              <a:rPr lang="ru-RU" sz="2400" dirty="0" smtClean="0"/>
              <a:t>в формат </a:t>
            </a:r>
            <a:r>
              <a:rPr lang="en-US" sz="2400" dirty="0" err="1" smtClean="0"/>
              <a:t>Hh:Mm:Ss</a:t>
            </a:r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0" y="4180344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</a:rPr>
              <a:t>Задачи на определение длительности:</a:t>
            </a:r>
            <a:endParaRPr lang="en-US" sz="2400" b="1" dirty="0" smtClean="0">
              <a:solidFill>
                <a:srgbClr val="7030A0"/>
              </a:solidFill>
            </a:endParaRPr>
          </a:p>
          <a:p>
            <a:r>
              <a:rPr lang="ru-RU" sz="2400" dirty="0" smtClean="0"/>
              <a:t>Заданы времена начала и окончания действия </a:t>
            </a:r>
            <a:r>
              <a:rPr lang="en-US" sz="2400" dirty="0" smtClean="0"/>
              <a:t>t</a:t>
            </a:r>
            <a:r>
              <a:rPr lang="en-US" sz="2400" baseline="-25000" dirty="0" smtClean="0"/>
              <a:t>0</a:t>
            </a:r>
            <a:r>
              <a:rPr lang="ru-RU" sz="2400" dirty="0" smtClean="0"/>
              <a:t> и </a:t>
            </a:r>
            <a:r>
              <a:rPr lang="en-US" sz="2400" dirty="0" err="1" smtClean="0"/>
              <a:t>t</a:t>
            </a:r>
            <a:r>
              <a:rPr lang="en-US" sz="2400" baseline="-25000" dirty="0" err="1" smtClean="0"/>
              <a:t>k</a:t>
            </a:r>
            <a:r>
              <a:rPr lang="ru-RU" sz="2400" dirty="0"/>
              <a:t>.</a:t>
            </a:r>
            <a:endParaRPr lang="ru-RU" sz="2400" dirty="0" smtClean="0"/>
          </a:p>
          <a:p>
            <a:r>
              <a:rPr lang="ru-RU" sz="2400" dirty="0" smtClean="0"/>
              <a:t>Требуется найти длительность </a:t>
            </a:r>
            <a:r>
              <a:rPr lang="en-US" sz="2400" dirty="0" smtClean="0"/>
              <a:t>d (</a:t>
            </a:r>
            <a:r>
              <a:rPr lang="ru-RU" sz="2400" dirty="0" smtClean="0"/>
              <a:t>в формате </a:t>
            </a:r>
            <a:r>
              <a:rPr lang="en-US" sz="2400" dirty="0" err="1" smtClean="0"/>
              <a:t>Hh:Mm:Ss</a:t>
            </a:r>
            <a:r>
              <a:rPr lang="en-US" sz="2400" dirty="0" smtClean="0"/>
              <a:t>).</a:t>
            </a: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Общая схема решения:</a:t>
            </a:r>
          </a:p>
          <a:p>
            <a:r>
              <a:rPr lang="en-US" sz="2400" dirty="0" smtClean="0"/>
              <a:t>1. </a:t>
            </a:r>
            <a:r>
              <a:rPr lang="ru-RU" sz="2400" dirty="0" smtClean="0"/>
              <a:t>Значения </a:t>
            </a:r>
            <a:r>
              <a:rPr lang="en-US" sz="2400" dirty="0" smtClean="0"/>
              <a:t>t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</a:t>
            </a:r>
            <a:r>
              <a:rPr lang="ru-RU" sz="2400" dirty="0" smtClean="0"/>
              <a:t>и</a:t>
            </a:r>
            <a:r>
              <a:rPr lang="en-US" sz="2400" dirty="0" smtClean="0"/>
              <a:t> </a:t>
            </a:r>
            <a:r>
              <a:rPr lang="en-US" sz="2400" dirty="0" err="1" smtClean="0"/>
              <a:t>t</a:t>
            </a:r>
            <a:r>
              <a:rPr lang="en-US" sz="2400" baseline="-25000" dirty="0" err="1" smtClean="0"/>
              <a:t>k</a:t>
            </a:r>
            <a:r>
              <a:rPr lang="ru-RU" sz="2400" dirty="0" smtClean="0"/>
              <a:t> переводим в количество секунд.</a:t>
            </a:r>
            <a:r>
              <a:rPr lang="en-US" sz="2400" dirty="0" smtClean="0"/>
              <a:t> </a:t>
            </a:r>
            <a:endParaRPr lang="ru-RU" sz="2400" dirty="0" smtClean="0"/>
          </a:p>
          <a:p>
            <a:r>
              <a:rPr lang="en-US" sz="2400" dirty="0" smtClean="0"/>
              <a:t>2. </a:t>
            </a:r>
            <a:r>
              <a:rPr lang="ru-RU" sz="2400" dirty="0" smtClean="0"/>
              <a:t>Находим выражение длительности в секундах</a:t>
            </a:r>
            <a:r>
              <a:rPr lang="en-US" sz="2400" dirty="0" smtClean="0"/>
              <a:t>:</a:t>
            </a:r>
            <a:r>
              <a:rPr lang="ru-RU" sz="2400" dirty="0" smtClean="0"/>
              <a:t> </a:t>
            </a:r>
            <a:r>
              <a:rPr lang="en-US" sz="2400" dirty="0" smtClean="0"/>
              <a:t>d = </a:t>
            </a:r>
            <a:r>
              <a:rPr lang="en-US" sz="2400" dirty="0" err="1" smtClean="0"/>
              <a:t>t</a:t>
            </a:r>
            <a:r>
              <a:rPr lang="en-US" sz="2400" baseline="-25000" dirty="0" err="1" smtClean="0"/>
              <a:t>k</a:t>
            </a:r>
            <a:r>
              <a:rPr lang="en-US" sz="2400" dirty="0" smtClean="0"/>
              <a:t>- t</a:t>
            </a:r>
            <a:r>
              <a:rPr lang="en-US" sz="2400" baseline="-25000" dirty="0" smtClean="0"/>
              <a:t>0</a:t>
            </a:r>
            <a:endParaRPr lang="en-US" sz="2400" dirty="0" smtClean="0"/>
          </a:p>
          <a:p>
            <a:r>
              <a:rPr lang="en-US" sz="2400" dirty="0" smtClean="0"/>
              <a:t>3. </a:t>
            </a:r>
            <a:r>
              <a:rPr lang="ru-RU" sz="2400" dirty="0" smtClean="0"/>
              <a:t>Переводим </a:t>
            </a:r>
            <a:r>
              <a:rPr lang="en-US" sz="2400" dirty="0" smtClean="0"/>
              <a:t>d </a:t>
            </a:r>
            <a:r>
              <a:rPr lang="ru-RU" sz="2400" dirty="0" smtClean="0"/>
              <a:t>в формат </a:t>
            </a:r>
            <a:r>
              <a:rPr lang="en-US" sz="2400" dirty="0" err="1" smtClean="0"/>
              <a:t>Hh:Mm:Ss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90351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357</Words>
  <Application>Microsoft Office PowerPoint</Application>
  <PresentationFormat>Экран (4:3)</PresentationFormat>
  <Paragraphs>117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Арифметика против Питона</vt:lpstr>
      <vt:lpstr>Операции с целыми числами</vt:lpstr>
      <vt:lpstr>Деление чисел</vt:lpstr>
      <vt:lpstr>Структура записи числа</vt:lpstr>
      <vt:lpstr>Вычисление записи числа</vt:lpstr>
      <vt:lpstr>Вычисление определённой цифры</vt:lpstr>
      <vt:lpstr>Запись времени</vt:lpstr>
      <vt:lpstr>Отдельные цифры записи времени</vt:lpstr>
      <vt:lpstr>Где можно использовать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73</cp:revision>
  <dcterms:created xsi:type="dcterms:W3CDTF">2019-06-11T05:19:33Z</dcterms:created>
  <dcterms:modified xsi:type="dcterms:W3CDTF">2019-06-21T05:11:21Z</dcterms:modified>
</cp:coreProperties>
</file>