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59" autoAdjust="0"/>
    <p:restoredTop sz="94660"/>
  </p:normalViewPr>
  <p:slideViewPr>
    <p:cSldViewPr>
      <p:cViewPr varScale="1">
        <p:scale>
          <a:sx n="104" d="100"/>
          <a:sy n="104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470025"/>
          </a:xfrm>
        </p:spPr>
        <p:txBody>
          <a:bodyPr/>
          <a:lstStyle/>
          <a:p>
            <a:r>
              <a:rPr lang="ru-RU" b="1" dirty="0" smtClean="0">
                <a:latin typeface="Segoe Script" panose="020B0504020000000003" pitchFamily="34" charset="0"/>
              </a:rPr>
              <a:t>Проверку на простоту – прошёл!</a:t>
            </a:r>
            <a:endParaRPr lang="ru-RU" b="1" dirty="0">
              <a:latin typeface="Segoe Script" panose="020B05040200000000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962400"/>
            <a:ext cx="6400800" cy="2286000"/>
          </a:xfrm>
        </p:spPr>
        <p:txBody>
          <a:bodyPr/>
          <a:lstStyle/>
          <a:p>
            <a:r>
              <a:rPr lang="ru-RU" dirty="0" smtClean="0"/>
              <a:t>Простые числа,</a:t>
            </a:r>
            <a:br>
              <a:rPr lang="ru-RU" dirty="0" smtClean="0"/>
            </a:br>
            <a:r>
              <a:rPr lang="ru-RU" dirty="0" smtClean="0"/>
              <a:t>проверка на простоту,</a:t>
            </a:r>
            <a:br>
              <a:rPr lang="ru-RU" dirty="0" smtClean="0"/>
            </a:br>
            <a:r>
              <a:rPr lang="ru-RU" dirty="0" smtClean="0"/>
              <a:t>разложение на множители,</a:t>
            </a:r>
          </a:p>
          <a:p>
            <a:r>
              <a:rPr lang="ru-RU" dirty="0" smtClean="0"/>
              <a:t>НОД и НОК</a:t>
            </a:r>
            <a:endParaRPr lang="ru-RU" dirty="0"/>
          </a:p>
        </p:txBody>
      </p:sp>
      <p:pic>
        <p:nvPicPr>
          <p:cNvPr id="1026" name="Picture 2" descr="D:\Icons\imagesCADDIVF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202882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70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Определение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9050" y="914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Простое число</a:t>
            </a:r>
            <a:r>
              <a:rPr lang="ru-RU" sz="2800" dirty="0"/>
              <a:t> </a:t>
            </a:r>
            <a:r>
              <a:rPr lang="ru-RU" sz="2800" dirty="0" smtClean="0"/>
              <a:t>– натуральное число, которое </a:t>
            </a:r>
            <a:r>
              <a:rPr lang="ru-RU" sz="2800" dirty="0"/>
              <a:t>нацело </a:t>
            </a:r>
            <a:r>
              <a:rPr lang="ru-RU" sz="2800" dirty="0" smtClean="0"/>
              <a:t>делится только на 1 и на само себя.</a:t>
            </a:r>
            <a:r>
              <a:rPr lang="en-US" sz="2800" dirty="0" smtClean="0"/>
              <a:t> 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-9525" y="21336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Тривиальные делители числа</a:t>
            </a:r>
            <a:r>
              <a:rPr lang="ru-RU" sz="2800" dirty="0"/>
              <a:t> </a:t>
            </a:r>
            <a:r>
              <a:rPr lang="ru-RU" sz="2800" dirty="0" smtClean="0"/>
              <a:t>– это само число и число 1. Очевидно, что любое число (кроме 0) делится на 1 и на само себя.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-19050" y="3581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Простое число</a:t>
            </a:r>
            <a:r>
              <a:rPr lang="ru-RU" sz="2800" dirty="0"/>
              <a:t> </a:t>
            </a:r>
            <a:r>
              <a:rPr lang="ru-RU" sz="2800" dirty="0" smtClean="0"/>
              <a:t>- натуральное число, которое не </a:t>
            </a:r>
            <a:r>
              <a:rPr lang="ru-RU" sz="2800" smtClean="0"/>
              <a:t>имеет нетривиальных </a:t>
            </a:r>
            <a:r>
              <a:rPr lang="ru-RU" sz="2800" dirty="0" smtClean="0"/>
              <a:t>делителей.</a:t>
            </a:r>
            <a:r>
              <a:rPr lang="en-US" sz="2800" dirty="0" smtClean="0"/>
              <a:t> 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780507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Составное число</a:t>
            </a:r>
            <a:r>
              <a:rPr lang="ru-RU" sz="2800" dirty="0" smtClean="0"/>
              <a:t> - натуральное число, у которого есть тривиальные делители.</a:t>
            </a:r>
            <a:endParaRPr lang="ru-RU" sz="2800" dirty="0"/>
          </a:p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</a:rPr>
              <a:t>Примечание:</a:t>
            </a:r>
          </a:p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Число 1 не является ни простым, ни составным.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87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Проверка на простоту (наивная)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914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Идея</a:t>
            </a:r>
            <a:r>
              <a:rPr lang="ru-RU" sz="2800" dirty="0" smtClean="0"/>
              <a:t>: действуем «по определению» – переберём все числа от 1 до </a:t>
            </a:r>
            <a:r>
              <a:rPr lang="en-US" sz="2800" dirty="0" smtClean="0"/>
              <a:t>N </a:t>
            </a:r>
            <a:r>
              <a:rPr lang="ru-RU" sz="2800" dirty="0" smtClean="0"/>
              <a:t>и подсчитаем количество делителей. Если их ровно два – число простое, если больше – составное.</a:t>
            </a:r>
            <a:r>
              <a:rPr lang="en-US" sz="2800" dirty="0" smtClean="0"/>
              <a:t> 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9525" y="281940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Оптимизация</a:t>
            </a:r>
            <a:r>
              <a:rPr lang="ru-RU" sz="2800" dirty="0" smtClean="0"/>
              <a:t>: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Достаточно перебирать только возможные нетривиальные делители, то есть числа от 2 до </a:t>
            </a:r>
            <a:r>
              <a:rPr lang="en-US" sz="2800" dirty="0" smtClean="0"/>
              <a:t>N</a:t>
            </a:r>
            <a:r>
              <a:rPr lang="ru-RU" sz="2800" dirty="0" smtClean="0"/>
              <a:t>-1. У простого числа нет нетривиальных</a:t>
            </a:r>
            <a:r>
              <a:rPr lang="en-US" sz="2800" dirty="0" smtClean="0"/>
              <a:t> </a:t>
            </a:r>
            <a:r>
              <a:rPr lang="ru-RU" sz="2800" dirty="0" smtClean="0"/>
              <a:t>делителей.</a:t>
            </a:r>
            <a:br>
              <a:rPr lang="ru-RU" sz="2800" dirty="0" smtClean="0"/>
            </a:br>
            <a:endParaRPr lang="ru-RU" sz="2800" dirty="0" smtClean="0"/>
          </a:p>
          <a:p>
            <a:pPr marL="514350" indent="-514350">
              <a:buAutoNum type="arabicPeriod"/>
            </a:pPr>
            <a:r>
              <a:rPr lang="ru-RU" sz="2800" dirty="0"/>
              <a:t>Достаточно проверять «до первого делителя</a:t>
            </a:r>
            <a:r>
              <a:rPr lang="ru-RU" sz="2800" dirty="0" smtClean="0"/>
              <a:t>».</a:t>
            </a:r>
            <a:br>
              <a:rPr lang="ru-RU" sz="2800" dirty="0" smtClean="0"/>
            </a:br>
            <a:r>
              <a:rPr lang="ru-RU" sz="2800" dirty="0" smtClean="0"/>
              <a:t>Если у числа нашёлся хотя бы один нетривиальный</a:t>
            </a:r>
            <a:r>
              <a:rPr lang="en-US" sz="2800" dirty="0" smtClean="0"/>
              <a:t> </a:t>
            </a:r>
            <a:r>
              <a:rPr lang="ru-RU" sz="2800" dirty="0" smtClean="0"/>
              <a:t>делитель – оно точно составное.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9282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sz="4300" b="1" dirty="0" smtClean="0">
                <a:solidFill>
                  <a:srgbClr val="0070C0"/>
                </a:solidFill>
              </a:rPr>
              <a:t>Проверка на простоту, код Топорный</a:t>
            </a:r>
            <a:endParaRPr lang="ru-RU" sz="4300" b="1" dirty="0">
              <a:solidFill>
                <a:srgbClr val="0070C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28600" y="1000108"/>
            <a:ext cx="8686800" cy="267765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d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(2,N):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N%d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==0: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compound, divisor =”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,d)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“prime”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000504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960000"/>
                </a:solidFill>
              </a:rPr>
              <a:t>Внимание</a:t>
            </a:r>
            <a:r>
              <a:rPr lang="ru-RU" sz="2800" dirty="0" smtClean="0">
                <a:solidFill>
                  <a:srgbClr val="960000"/>
                </a:solidFill>
              </a:rPr>
              <a:t>: </a:t>
            </a:r>
            <a:r>
              <a:rPr lang="ru-RU" sz="2800" dirty="0" smtClean="0"/>
              <a:t>в этом коде ветка </a:t>
            </a:r>
            <a:r>
              <a:rPr lang="en-US" sz="2800" b="1" dirty="0" smtClean="0"/>
              <a:t>ELSE</a:t>
            </a:r>
            <a:r>
              <a:rPr lang="en-US" sz="2800" dirty="0" smtClean="0"/>
              <a:t> </a:t>
            </a:r>
            <a:r>
              <a:rPr lang="ru-RU" sz="2800" dirty="0" smtClean="0"/>
              <a:t>относится </a:t>
            </a:r>
            <a:r>
              <a:rPr lang="ru-RU" sz="2800" i="1" dirty="0" smtClean="0"/>
              <a:t>к оператору цикла</a:t>
            </a:r>
            <a:r>
              <a:rPr lang="ru-RU" sz="2800" dirty="0" smtClean="0"/>
              <a:t> </a:t>
            </a:r>
            <a:r>
              <a:rPr lang="en-US" sz="2800" b="1" dirty="0" smtClean="0"/>
              <a:t>FOR</a:t>
            </a:r>
            <a:r>
              <a:rPr lang="en-US" sz="2800" dirty="0" smtClean="0"/>
              <a:t>, </a:t>
            </a:r>
            <a:r>
              <a:rPr lang="ru-RU" sz="2800" dirty="0" smtClean="0"/>
              <a:t>а не к оператору ветвления </a:t>
            </a:r>
            <a:r>
              <a:rPr lang="en-US" sz="2800" b="1" dirty="0" smtClean="0"/>
              <a:t>IF</a:t>
            </a:r>
            <a:r>
              <a:rPr lang="en-US" sz="2800" dirty="0" smtClean="0"/>
              <a:t>.</a:t>
            </a:r>
            <a:endParaRPr lang="ru-RU" sz="2800" dirty="0" smtClean="0"/>
          </a:p>
          <a:p>
            <a:r>
              <a:rPr lang="ru-RU" sz="2800" dirty="0" smtClean="0"/>
              <a:t>Поэтому данный код работает правильно – он ровно один раз напечатает либо слово «</a:t>
            </a:r>
            <a:r>
              <a:rPr lang="en-US" sz="2800" dirty="0" smtClean="0"/>
              <a:t>compound</a:t>
            </a:r>
            <a:r>
              <a:rPr lang="ru-RU" sz="2800" dirty="0" smtClean="0"/>
              <a:t>», либо «</a:t>
            </a:r>
            <a:r>
              <a:rPr lang="en-US" sz="2800" dirty="0" smtClean="0"/>
              <a:t>prime</a:t>
            </a:r>
            <a:r>
              <a:rPr lang="ru-RU" sz="2800" dirty="0" smtClean="0"/>
              <a:t>».</a:t>
            </a:r>
          </a:p>
          <a:p>
            <a:endParaRPr lang="en-US" sz="2800" dirty="0" smtClean="0"/>
          </a:p>
          <a:p>
            <a:r>
              <a:rPr lang="ru-RU" sz="2800" b="1" dirty="0" smtClean="0">
                <a:solidFill>
                  <a:srgbClr val="960000"/>
                </a:solidFill>
              </a:rPr>
              <a:t>Недостатки</a:t>
            </a:r>
            <a:r>
              <a:rPr lang="ru-RU" sz="2800" dirty="0" smtClean="0">
                <a:solidFill>
                  <a:srgbClr val="960000"/>
                </a:solidFill>
              </a:rPr>
              <a:t>: </a:t>
            </a:r>
            <a:r>
              <a:rPr lang="ru-RU" sz="2800" dirty="0" smtClean="0"/>
              <a:t>работает ну о-о-очень долго!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9999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dvAuto="5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Улучшенная проверка на простоту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914400"/>
            <a:ext cx="90364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Пусть </a:t>
            </a:r>
            <a:r>
              <a:rPr lang="en-US" sz="2800" dirty="0" smtClean="0"/>
              <a:t>N – </a:t>
            </a:r>
            <a:r>
              <a:rPr lang="ru-RU" sz="2800" dirty="0" smtClean="0"/>
              <a:t>составное, и равно произведению чисел </a:t>
            </a:r>
            <a:r>
              <a:rPr lang="en-US" sz="2800" dirty="0" smtClean="0"/>
              <a:t>a </a:t>
            </a:r>
            <a:r>
              <a:rPr lang="ru-RU" sz="2800" dirty="0" smtClean="0"/>
              <a:t>и </a:t>
            </a:r>
            <a:r>
              <a:rPr lang="en-US" sz="2800" dirty="0" smtClean="0"/>
              <a:t>b</a:t>
            </a:r>
            <a:r>
              <a:rPr lang="ru-RU" sz="2800" dirty="0" smtClean="0"/>
              <a:t>:</a:t>
            </a:r>
            <a:endParaRPr lang="en-US" sz="2800" dirty="0" smtClean="0"/>
          </a:p>
          <a:p>
            <a:r>
              <a:rPr lang="ru-RU" sz="2800" dirty="0" smtClean="0"/>
              <a:t>	</a:t>
            </a:r>
            <a:r>
              <a:rPr lang="en-US" sz="2800" b="1" dirty="0" smtClean="0"/>
              <a:t>N = </a:t>
            </a:r>
            <a:r>
              <a:rPr lang="en-US" sz="2800" b="1" dirty="0" err="1" smtClean="0"/>
              <a:t>a∙b</a:t>
            </a:r>
            <a:endParaRPr lang="en-US" sz="2800" b="1" dirty="0" smtClean="0"/>
          </a:p>
          <a:p>
            <a:r>
              <a:rPr lang="ru-RU" sz="2800" dirty="0" smtClean="0"/>
              <a:t>Достаточно найти один из делителей – м</a:t>
            </a:r>
            <a:r>
              <a:rPr lang="en-US" sz="2800" dirty="0" smtClean="0"/>
              <a:t>é</a:t>
            </a:r>
            <a:r>
              <a:rPr lang="ru-RU" sz="2800" dirty="0" err="1" smtClean="0"/>
              <a:t>ньший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800" dirty="0" smtClean="0"/>
              <a:t>второй делитель вычисляется </a:t>
            </a:r>
            <a:r>
              <a:rPr lang="ru-RU" sz="2800" dirty="0" smtClean="0"/>
              <a:t>просто: 	</a:t>
            </a:r>
            <a:r>
              <a:rPr lang="en-US" sz="2800" b="1" dirty="0" smtClean="0"/>
              <a:t>b = N</a:t>
            </a:r>
            <a:r>
              <a:rPr lang="ru-RU" sz="2800" b="1" dirty="0" smtClean="0"/>
              <a:t>/а</a:t>
            </a:r>
            <a:endParaRPr lang="ru-RU" sz="2800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07504" y="4876800"/>
                <a:ext cx="9036496" cy="1876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/>
                  <a:t>Пусть </a:t>
                </a:r>
                <a:r>
                  <a:rPr lang="en-US" sz="2800" dirty="0" smtClean="0"/>
                  <a:t>  </a:t>
                </a:r>
                <a:r>
                  <a:rPr lang="en-US" sz="2800" b="1" dirty="0" smtClean="0"/>
                  <a:t>N = </a:t>
                </a:r>
                <a:r>
                  <a:rPr lang="en-US" sz="2800" b="1" dirty="0" err="1" smtClean="0"/>
                  <a:t>a∙</a:t>
                </a:r>
                <a:r>
                  <a:rPr lang="en-US" sz="2800" b="1" dirty="0" err="1" smtClean="0"/>
                  <a:t>b</a:t>
                </a:r>
                <a:r>
                  <a:rPr lang="ru-RU" sz="2800" dirty="0" smtClean="0"/>
                  <a:t>  и  </a:t>
                </a:r>
                <a:r>
                  <a:rPr lang="en-US" sz="2800" b="1" dirty="0" err="1" smtClean="0"/>
                  <a:t>a</a:t>
                </a:r>
                <a:r>
                  <a:rPr lang="en-US" sz="2800" b="1" dirty="0" err="1" smtClean="0"/>
                  <a:t>≤b</a:t>
                </a:r>
                <a:r>
                  <a:rPr lang="en-US" sz="2800" dirty="0" smtClean="0"/>
                  <a:t>.</a:t>
                </a:r>
                <a:endParaRPr lang="ru-RU" sz="2800" dirty="0" smtClean="0"/>
              </a:p>
              <a:p>
                <a:r>
                  <a:rPr lang="ru-RU" sz="2800" dirty="0" smtClean="0"/>
                  <a:t>Умножим обе части неравенства на </a:t>
                </a:r>
                <a:r>
                  <a:rPr lang="en-US" sz="2800" dirty="0" smtClean="0"/>
                  <a:t>a</a:t>
                </a:r>
                <a:r>
                  <a:rPr lang="ru-RU" sz="2800" dirty="0" smtClean="0"/>
                  <a:t>:    </a:t>
                </a:r>
                <a:r>
                  <a:rPr lang="en-US" sz="2800" b="1" dirty="0" smtClean="0"/>
                  <a:t>a</a:t>
                </a:r>
                <a:r>
                  <a:rPr lang="en-US" sz="2800" b="1" baseline="30000" dirty="0" smtClean="0"/>
                  <a:t>2</a:t>
                </a:r>
                <a:r>
                  <a:rPr lang="en-US" sz="2800" b="1" dirty="0" smtClean="0"/>
                  <a:t>≤a∙b</a:t>
                </a:r>
                <a:r>
                  <a:rPr lang="ru-RU" sz="2800" dirty="0" smtClean="0"/>
                  <a:t>   </a:t>
                </a:r>
                <a:r>
                  <a:rPr lang="ru-RU" sz="2800" dirty="0" smtClean="0"/>
                  <a:t>( </a:t>
                </a:r>
                <a:r>
                  <a:rPr lang="en-US" sz="2800" b="1" dirty="0" err="1" smtClean="0"/>
                  <a:t>a</a:t>
                </a:r>
                <a:r>
                  <a:rPr lang="en-US" sz="2800" b="1" dirty="0" err="1" smtClean="0"/>
                  <a:t>∙</a:t>
                </a:r>
                <a:r>
                  <a:rPr lang="en-US" sz="2800" b="1" dirty="0" err="1" smtClean="0"/>
                  <a:t>b</a:t>
                </a:r>
                <a:r>
                  <a:rPr lang="en-US" sz="2800" b="1" dirty="0" smtClean="0"/>
                  <a:t>=N</a:t>
                </a:r>
                <a:r>
                  <a:rPr lang="ru-RU" sz="2800" b="1" dirty="0" smtClean="0"/>
                  <a:t> </a:t>
                </a:r>
                <a:r>
                  <a:rPr lang="en-US" sz="2800" dirty="0" smtClean="0"/>
                  <a:t>).</a:t>
                </a:r>
                <a:endParaRPr lang="ru-RU" sz="2800" dirty="0" smtClean="0"/>
              </a:p>
              <a:p>
                <a:r>
                  <a:rPr lang="ru-RU" sz="2800" dirty="0" smtClean="0"/>
                  <a:t>Получаем  ограничение на значение меньшего делителя:</a:t>
                </a:r>
                <a:endParaRPr lang="ru-RU" sz="2800" dirty="0"/>
              </a:p>
              <a:p>
                <a:r>
                  <a:rPr lang="ru-RU" sz="2800" b="1" dirty="0" smtClean="0">
                    <a:solidFill>
                      <a:srgbClr val="C00000"/>
                    </a:solidFill>
                  </a:rPr>
                  <a:t> 		</a:t>
                </a:r>
                <a:r>
                  <a:rPr lang="en-US" sz="2800" b="1" dirty="0" smtClean="0">
                    <a:solidFill>
                      <a:srgbClr val="C00000"/>
                    </a:solidFill>
                  </a:rPr>
                  <a:t>a</a:t>
                </a:r>
                <a:r>
                  <a:rPr lang="en-US" sz="2800" b="1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sz="28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C00000"/>
                    </a:solidFill>
                  </a:rPr>
                  <a:t>≤ N</a:t>
                </a:r>
                <a:r>
                  <a:rPr lang="ru-RU" sz="2800" dirty="0" smtClean="0"/>
                  <a:t>, 	или так: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/>
                      </a:rPr>
                      <m:t>𝒂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≤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𝑵</m:t>
                        </m:r>
                      </m:e>
                    </m:rad>
                  </m:oMath>
                </a14:m>
                <a:endParaRPr lang="ru-RU" sz="2800" b="1" dirty="0" smtClean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876800"/>
                <a:ext cx="9036496" cy="1876411"/>
              </a:xfrm>
              <a:prstGeom prst="rect">
                <a:avLst/>
              </a:prstGeom>
              <a:blipFill rotWithShape="1">
                <a:blip r:embed="rId2"/>
                <a:stretch>
                  <a:fillRect l="-1417" t="-2922" b="-74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07504" y="3048000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Вопрос</a:t>
            </a:r>
            <a:r>
              <a:rPr lang="ru-RU" sz="2800" dirty="0" smtClean="0"/>
              <a:t>: до какого значения имеет смысл искать наименьший делитель числа </a:t>
            </a:r>
            <a:r>
              <a:rPr lang="en-US" sz="2800" dirty="0" smtClean="0"/>
              <a:t>N</a:t>
            </a:r>
            <a:r>
              <a:rPr lang="ru-RU" sz="2800" dirty="0" smtClean="0"/>
              <a:t>? Чему может быть равно наибольшее значение наименьшего делителя?</a:t>
            </a:r>
          </a:p>
        </p:txBody>
      </p:sp>
    </p:spTree>
    <p:extLst>
      <p:ext uri="{BB962C8B-B14F-4D97-AF65-F5344CB8AC3E}">
        <p14:creationId xmlns:p14="http://schemas.microsoft.com/office/powerpoint/2010/main" val="174001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Хорошая проверка на простоту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04800" y="1000108"/>
            <a:ext cx="8610600" cy="35394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d = 2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d*d &lt;=N: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if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N%d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0: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compound, divisor =”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,d)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d += 1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print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“prime”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724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Пример</a:t>
            </a:r>
            <a:r>
              <a:rPr lang="ru-RU" sz="2800" dirty="0" smtClean="0"/>
              <a:t>: </a:t>
            </a:r>
            <a:r>
              <a:rPr lang="en-US" sz="2800" dirty="0" smtClean="0"/>
              <a:t>N = 1 000 000 007</a:t>
            </a:r>
            <a:r>
              <a:rPr lang="ru-RU" sz="2800" dirty="0" smtClean="0"/>
              <a:t>	(1 млрд + 7)</a:t>
            </a:r>
          </a:p>
          <a:p>
            <a:r>
              <a:rPr lang="ru-RU" sz="2800" dirty="0" smtClean="0"/>
              <a:t>«Топорный» алгоритм выполнит 1 млрд проверок.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90389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Алгоритм «до корня» выполнит всего </a:t>
            </a:r>
            <a:r>
              <a:rPr lang="en-US" sz="2800" dirty="0" smtClean="0"/>
              <a:t>~</a:t>
            </a:r>
            <a:r>
              <a:rPr lang="ru-RU" sz="2800" dirty="0" smtClean="0"/>
              <a:t>32 тыс. проверок.</a:t>
            </a:r>
          </a:p>
          <a:p>
            <a:r>
              <a:rPr lang="ru-RU" sz="2800" dirty="0" smtClean="0"/>
              <a:t>То есть он работает примерно </a:t>
            </a:r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31600</a:t>
            </a:r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</a:rPr>
              <a:t> раз быстрее</a:t>
            </a:r>
            <a:r>
              <a:rPr lang="ru-RU" sz="2800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782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383</Words>
  <Application>Microsoft Office PowerPoint</Application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Проверку на простоту – прошёл!</vt:lpstr>
      <vt:lpstr>Определение</vt:lpstr>
      <vt:lpstr>Проверка на простоту (наивная)</vt:lpstr>
      <vt:lpstr>Проверка на простоту, код Топорный</vt:lpstr>
      <vt:lpstr>Улучшенная проверка на простоту</vt:lpstr>
      <vt:lpstr>Хорошая проверка на простоту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Проверку на простоту – прошёл!</dc:title>
  <dc:creator>vova</dc:creator>
  <cp:lastModifiedBy>user</cp:lastModifiedBy>
  <cp:revision>34</cp:revision>
  <dcterms:created xsi:type="dcterms:W3CDTF">2006-08-16T00:00:00Z</dcterms:created>
  <dcterms:modified xsi:type="dcterms:W3CDTF">2019-06-21T05:22:31Z</dcterms:modified>
</cp:coreProperties>
</file>