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57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4660"/>
  </p:normalViewPr>
  <p:slideViewPr>
    <p:cSldViewPr>
      <p:cViewPr varScale="1">
        <p:scale>
          <a:sx n="104" d="100"/>
          <a:sy n="104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470025"/>
          </a:xfrm>
        </p:spPr>
        <p:txBody>
          <a:bodyPr/>
          <a:lstStyle/>
          <a:p>
            <a:r>
              <a:rPr lang="ru-RU" b="1" dirty="0" smtClean="0">
                <a:latin typeface="Segoe Script" panose="020B0504020000000003" pitchFamily="34" charset="0"/>
              </a:rPr>
              <a:t>Чудеса в решете</a:t>
            </a:r>
            <a:br>
              <a:rPr lang="ru-RU" b="1" dirty="0" smtClean="0">
                <a:latin typeface="Segoe Script" panose="020B0504020000000003" pitchFamily="34" charset="0"/>
              </a:rPr>
            </a:br>
            <a:r>
              <a:rPr lang="ru-RU" b="1" dirty="0" smtClean="0">
                <a:latin typeface="Segoe Script" panose="020B0504020000000003" pitchFamily="34" charset="0"/>
              </a:rPr>
              <a:t>у Эратосфена</a:t>
            </a:r>
            <a:endParaRPr lang="ru-RU" b="1" dirty="0">
              <a:latin typeface="Segoe Script" panose="020B05040200000000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997968"/>
          </a:xfrm>
        </p:spPr>
        <p:txBody>
          <a:bodyPr/>
          <a:lstStyle/>
          <a:p>
            <a:r>
              <a:rPr lang="ru-RU" dirty="0" smtClean="0"/>
              <a:t>Разложение на множители,</a:t>
            </a:r>
          </a:p>
          <a:p>
            <a:r>
              <a:rPr lang="ru-RU" dirty="0" smtClean="0"/>
              <a:t>Таблица простых чисел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70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Повторение: проверка на простоту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4800" y="1000108"/>
            <a:ext cx="8610600" cy="35394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 = 2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d*d &lt;=N: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if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0: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“compound, divisor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=”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,d)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 += 1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“prime”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504" y="5013176"/>
                <a:ext cx="9036496" cy="1425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/>
                  <a:t>Алгоритм «до корня»</a:t>
                </a:r>
                <a:r>
                  <a:rPr lang="ru-RU" sz="2800" dirty="0" smtClean="0"/>
                  <a:t>:</a:t>
                </a:r>
              </a:p>
              <a:p>
                <a:r>
                  <a:rPr lang="ru-RU" sz="2800" dirty="0" smtClean="0"/>
                  <a:t>Для проверки одного числа </a:t>
                </a:r>
                <a:r>
                  <a:rPr lang="en-US" sz="2800" dirty="0" smtClean="0"/>
                  <a:t>N </a:t>
                </a:r>
                <a:r>
                  <a:rPr lang="ru-RU" sz="2800" dirty="0" smtClean="0"/>
                  <a:t>на простоту данный алгоритмвыполнит примерно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𝑵</m:t>
                        </m:r>
                      </m:e>
                    </m:rad>
                  </m:oMath>
                </a14:m>
                <a:r>
                  <a:rPr lang="ru-RU" sz="2800" dirty="0" smtClean="0"/>
                  <a:t>проверок.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13176"/>
                <a:ext cx="9036496" cy="1425518"/>
              </a:xfrm>
              <a:prstGeom prst="rect">
                <a:avLst/>
              </a:prstGeom>
              <a:blipFill rotWithShape="1">
                <a:blip r:embed="rId2"/>
                <a:stretch>
                  <a:fillRect l="-1417" t="-3846" b="-1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2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Таблица простых чисел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2" y="914400"/>
            <a:ext cx="9036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Таблицы всех простых чисел (от 2 до М) нужны для быстрой проверки на простоту, вычисления НОД и НОК, и многих комбинаторных задач.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7503" y="2819400"/>
            <a:ext cx="90269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Задача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Дано число </a:t>
            </a:r>
            <a:r>
              <a:rPr lang="en-US" sz="2800" dirty="0" smtClean="0"/>
              <a:t>N. </a:t>
            </a:r>
            <a:r>
              <a:rPr lang="ru-RU" sz="2800" dirty="0" smtClean="0"/>
              <a:t>Надо найти все простые числа от 2 до </a:t>
            </a:r>
            <a:r>
              <a:rPr lang="en-US" sz="2800" dirty="0" smtClean="0"/>
              <a:t>N.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3925907"/>
            <a:ext cx="9036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Способы решения</a:t>
            </a:r>
            <a:r>
              <a:rPr lang="ru-RU" sz="28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Перебрать все числа от 2 до </a:t>
            </a:r>
            <a:r>
              <a:rPr lang="en-US" sz="2800" dirty="0" smtClean="0"/>
              <a:t>N</a:t>
            </a:r>
            <a:r>
              <a:rPr lang="ru-RU" sz="2800" dirty="0" smtClean="0"/>
              <a:t>, и каждое проверить на простоту уже известным алгоритмом проверки «до корня»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Использовать алгоритм «решето Эратосфена».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282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Способ 1: проверка на простоту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85242" y="1916832"/>
            <a:ext cx="4536504" cy="25545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 = 2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d*d &lt;=N: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0: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“compound”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 += 1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“prime”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7446" y="1548075"/>
            <a:ext cx="4336554" cy="440120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d = 2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while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d*d &lt;=N: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0: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 += 1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else:</a:t>
            </a:r>
          </a:p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 =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(2,M+1):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(n)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272" y="854380"/>
            <a:ext cx="4284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Проверка одного числа:</a:t>
            </a:r>
            <a:endParaRPr lang="ru-RU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0" y="861035"/>
            <a:ext cx="457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Проверка множества чисел:</a:t>
            </a:r>
            <a:endParaRPr lang="ru-RU" sz="2800" dirty="0" smtClean="0"/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3851920" y="2906072"/>
            <a:ext cx="288032" cy="576064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139952" y="3068960"/>
            <a:ext cx="2096616" cy="12514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915816" y="4221088"/>
            <a:ext cx="280831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3272" y="5911039"/>
            <a:ext cx="9000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Идея:</a:t>
            </a:r>
            <a:r>
              <a:rPr lang="en-US" sz="2800" dirty="0" smtClean="0"/>
              <a:t> </a:t>
            </a:r>
            <a:r>
              <a:rPr lang="ru-RU" sz="2800" dirty="0" smtClean="0"/>
              <a:t>из кода, который надо повторять многократно, мы сделали новую функцию!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355976" y="1916832"/>
            <a:ext cx="3456384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08376" y="4471377"/>
            <a:ext cx="3456384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85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5" grpId="0" animBg="1"/>
      <p:bldP spid="8" grpId="0"/>
      <p:bldP spid="3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Решето Эратосфена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14399"/>
            <a:ext cx="9144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Идея:</a:t>
            </a:r>
            <a:r>
              <a:rPr lang="en-US" sz="2800" b="1" dirty="0" smtClean="0"/>
              <a:t> </a:t>
            </a:r>
            <a:r>
              <a:rPr lang="en-US" sz="2800" dirty="0" smtClean="0"/>
              <a:t>	</a:t>
            </a:r>
          </a:p>
          <a:p>
            <a:r>
              <a:rPr lang="ru-RU" sz="2600" dirty="0" smtClean="0"/>
              <a:t>Каждое второе – делится на 2,</a:t>
            </a:r>
            <a:r>
              <a:rPr lang="en-US" sz="2600" dirty="0" smtClean="0"/>
              <a:t>	</a:t>
            </a:r>
            <a:r>
              <a:rPr lang="ru-RU" sz="2600" dirty="0" smtClean="0"/>
              <a:t>каждое третье </a:t>
            </a:r>
            <a:r>
              <a:rPr lang="ru-RU" sz="2600" dirty="0"/>
              <a:t>– делится на </a:t>
            </a:r>
            <a:r>
              <a:rPr lang="ru-RU" sz="2600" dirty="0" smtClean="0"/>
              <a:t>3,</a:t>
            </a:r>
            <a:endParaRPr lang="en-US" sz="2600" dirty="0" smtClean="0"/>
          </a:p>
          <a:p>
            <a:r>
              <a:rPr lang="ru-RU" sz="2600" dirty="0" smtClean="0"/>
              <a:t>каждое </a:t>
            </a:r>
            <a:r>
              <a:rPr lang="en-US" sz="2600" dirty="0" smtClean="0"/>
              <a:t>k-</a:t>
            </a:r>
            <a:r>
              <a:rPr lang="ru-RU" sz="2600" dirty="0" err="1" smtClean="0"/>
              <a:t>ое</a:t>
            </a:r>
            <a:r>
              <a:rPr lang="ru-RU" sz="2600" dirty="0" smtClean="0"/>
              <a:t> </a:t>
            </a:r>
            <a:r>
              <a:rPr lang="ru-RU" sz="2600" dirty="0"/>
              <a:t>– делится на </a:t>
            </a:r>
            <a:r>
              <a:rPr lang="en-US" sz="2600" dirty="0" smtClean="0"/>
              <a:t>k…</a:t>
            </a:r>
          </a:p>
          <a:p>
            <a:endParaRPr lang="ru-RU" sz="2800" dirty="0" smtClean="0"/>
          </a:p>
          <a:p>
            <a:r>
              <a:rPr lang="ru-RU" sz="2800" dirty="0" smtClean="0"/>
              <a:t>Выпишем </a:t>
            </a:r>
            <a:r>
              <a:rPr lang="ru-RU" sz="2800" dirty="0"/>
              <a:t>все числа от 1 до </a:t>
            </a:r>
            <a:r>
              <a:rPr lang="en-US" sz="2800" dirty="0" smtClean="0"/>
              <a:t>N</a:t>
            </a:r>
            <a:r>
              <a:rPr lang="ru-RU" sz="2800" dirty="0" smtClean="0"/>
              <a:t>. Число 1 – зачеркнём.</a:t>
            </a:r>
          </a:p>
          <a:p>
            <a:r>
              <a:rPr lang="ru-RU" sz="2800" dirty="0" smtClean="0"/>
              <a:t>Далее:</a:t>
            </a:r>
          </a:p>
          <a:p>
            <a:r>
              <a:rPr lang="ru-RU" sz="2800" dirty="0" smtClean="0"/>
              <a:t>находим первое непомеченное и </a:t>
            </a:r>
            <a:r>
              <a:rPr lang="ru-RU" sz="2800" dirty="0" err="1" smtClean="0"/>
              <a:t>незачёркнутое</a:t>
            </a:r>
            <a:r>
              <a:rPr lang="ru-RU" sz="2800" dirty="0" smtClean="0"/>
              <a:t> число – пусть это будет число </a:t>
            </a:r>
            <a:r>
              <a:rPr lang="en-US" sz="2800" dirty="0"/>
              <a:t>K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Его помечаем</a:t>
            </a:r>
            <a:r>
              <a:rPr lang="en-US" sz="2800" dirty="0" smtClean="0"/>
              <a:t>, </a:t>
            </a:r>
            <a:r>
              <a:rPr lang="ru-RU" sz="2800" dirty="0" smtClean="0"/>
              <a:t>а затем – зачёркиваем каждое К</a:t>
            </a:r>
            <a:r>
              <a:rPr lang="en-US" sz="2800" dirty="0" smtClean="0"/>
              <a:t>-</a:t>
            </a:r>
            <a:r>
              <a:rPr lang="ru-RU" sz="2800" dirty="0" err="1" smtClean="0"/>
              <a:t>ое</a:t>
            </a:r>
            <a:r>
              <a:rPr lang="ru-RU" sz="2800" dirty="0" smtClean="0"/>
              <a:t> число после числа К.</a:t>
            </a:r>
          </a:p>
          <a:p>
            <a:r>
              <a:rPr lang="ru-RU" sz="2800" dirty="0" smtClean="0"/>
              <a:t>В итоге, в нашем списке </a:t>
            </a:r>
            <a:r>
              <a:rPr lang="ru-RU" sz="2800" dirty="0" err="1" smtClean="0"/>
              <a:t>незачёркнутыми</a:t>
            </a:r>
            <a:r>
              <a:rPr lang="ru-RU" sz="2800" dirty="0" smtClean="0"/>
              <a:t> останутся только простые числа.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568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Демонстрация решета Эратосфена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3284"/>
              </p:ext>
            </p:extLst>
          </p:nvPr>
        </p:nvGraphicFramePr>
        <p:xfrm>
          <a:off x="539548" y="1196752"/>
          <a:ext cx="7920880" cy="5256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7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9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12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13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14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15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16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17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18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19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20</a:t>
                      </a:r>
                      <a:endParaRPr lang="ru-RU" sz="3200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21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22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23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24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25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26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27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28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29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30</a:t>
                      </a:r>
                      <a:endParaRPr lang="ru-RU" sz="3200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31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32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33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34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35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36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37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38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39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40</a:t>
                      </a:r>
                      <a:endParaRPr lang="ru-RU" sz="3200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41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42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43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44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45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46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47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48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49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50</a:t>
                      </a:r>
                      <a:endParaRPr lang="ru-RU" sz="3200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51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52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53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54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55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56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57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58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59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60</a:t>
                      </a:r>
                      <a:endParaRPr lang="ru-RU" sz="32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539552" y="1196752"/>
            <a:ext cx="792088" cy="8640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1331640" y="1196752"/>
            <a:ext cx="7136829" cy="5278041"/>
            <a:chOff x="1331640" y="1196752"/>
            <a:chExt cx="7136829" cy="5278041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2915816" y="121887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4499992" y="121887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6084168" y="1196752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7668344" y="121887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1331640" y="206084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2915816" y="2082974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4499992" y="2082974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6084168" y="206084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7668344" y="2082974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331640" y="2947070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2915816" y="2969196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4499992" y="2969196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6084168" y="2947070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7668344" y="2969196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1331640" y="3833292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2915816" y="385541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4499992" y="385541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H="1">
              <a:off x="6084168" y="3833292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7668344" y="3855418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331640" y="4719514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2915816" y="4741640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4499992" y="4741640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6084168" y="4719514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7668344" y="4741640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339677" y="5588571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2923853" y="5610697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H="1">
              <a:off x="4508029" y="5610697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6092205" y="5588571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676381" y="5610697"/>
              <a:ext cx="792088" cy="864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Группа 84"/>
          <p:cNvGrpSpPr/>
          <p:nvPr/>
        </p:nvGrpSpPr>
        <p:grpSpPr>
          <a:xfrm>
            <a:off x="555627" y="1249413"/>
            <a:ext cx="7912843" cy="5203254"/>
            <a:chOff x="555627" y="1249413"/>
            <a:chExt cx="7912843" cy="5203254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555627" y="2127226"/>
              <a:ext cx="1568101" cy="1677491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H="1">
              <a:off x="555627" y="1249413"/>
              <a:ext cx="4777283" cy="5203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flipH="1">
              <a:off x="2987824" y="1267347"/>
              <a:ext cx="4688558" cy="518532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5332103" y="3042023"/>
              <a:ext cx="3136367" cy="341064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7623442" y="5593135"/>
              <a:ext cx="781992" cy="850379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Группа 85"/>
          <p:cNvGrpSpPr/>
          <p:nvPr/>
        </p:nvGrpSpPr>
        <p:grpSpPr>
          <a:xfrm>
            <a:off x="3857620" y="1214422"/>
            <a:ext cx="4500594" cy="5286412"/>
            <a:chOff x="3857620" y="1214422"/>
            <a:chExt cx="4500594" cy="528641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7679553" y="1393017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3679025" y="2250273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7679553" y="2321711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3679025" y="3107529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5400000">
              <a:off x="7679553" y="3178967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3679025" y="4036223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5400000">
              <a:off x="7679553" y="4107661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3679025" y="4893479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7679553" y="4964917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3679025" y="5750735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7679553" y="5822173"/>
              <a:ext cx="857256" cy="50006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Прямая соединительная линия 67"/>
          <p:cNvCxnSpPr/>
          <p:nvPr/>
        </p:nvCxnSpPr>
        <p:spPr>
          <a:xfrm rot="16200000" flipH="1">
            <a:off x="1214414" y="3143248"/>
            <a:ext cx="3429024" cy="314327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Группа 87"/>
          <p:cNvGrpSpPr/>
          <p:nvPr/>
        </p:nvGrpSpPr>
        <p:grpSpPr>
          <a:xfrm>
            <a:off x="1357290" y="3071810"/>
            <a:ext cx="6286544" cy="3286148"/>
            <a:chOff x="1357290" y="3071810"/>
            <a:chExt cx="6286544" cy="3286148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4500562" y="3071810"/>
              <a:ext cx="785818" cy="642942"/>
            </a:xfrm>
            <a:prstGeom prst="line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6858016" y="3929066"/>
              <a:ext cx="785818" cy="642942"/>
            </a:xfrm>
            <a:prstGeom prst="line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1357290" y="5715016"/>
              <a:ext cx="785818" cy="642942"/>
            </a:xfrm>
            <a:prstGeom prst="line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Группа 88"/>
          <p:cNvGrpSpPr/>
          <p:nvPr/>
        </p:nvGrpSpPr>
        <p:grpSpPr>
          <a:xfrm>
            <a:off x="571472" y="3857628"/>
            <a:ext cx="3149542" cy="2578608"/>
            <a:chOff x="571472" y="3857628"/>
            <a:chExt cx="3149542" cy="2578608"/>
          </a:xfrm>
        </p:grpSpPr>
        <p:cxnSp>
          <p:nvCxnSpPr>
            <p:cNvPr id="77" name="Прямая соединительная линия 76"/>
            <p:cNvCxnSpPr/>
            <p:nvPr/>
          </p:nvCxnSpPr>
          <p:spPr>
            <a:xfrm>
              <a:off x="2928926" y="3857628"/>
              <a:ext cx="792088" cy="86409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571472" y="5572140"/>
              <a:ext cx="792088" cy="86409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Группа 89"/>
          <p:cNvGrpSpPr/>
          <p:nvPr/>
        </p:nvGrpSpPr>
        <p:grpSpPr>
          <a:xfrm>
            <a:off x="5214942" y="3929066"/>
            <a:ext cx="1577906" cy="2578608"/>
            <a:chOff x="5214942" y="3929066"/>
            <a:chExt cx="1577906" cy="2578608"/>
          </a:xfrm>
        </p:grpSpPr>
        <p:cxnSp>
          <p:nvCxnSpPr>
            <p:cNvPr id="79" name="Прямая соединительная линия 78"/>
            <p:cNvCxnSpPr/>
            <p:nvPr/>
          </p:nvCxnSpPr>
          <p:spPr>
            <a:xfrm>
              <a:off x="6000760" y="3929066"/>
              <a:ext cx="792088" cy="86409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5214942" y="5643578"/>
              <a:ext cx="792088" cy="86409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Прямая соединительная линия 81"/>
          <p:cNvCxnSpPr/>
          <p:nvPr/>
        </p:nvCxnSpPr>
        <p:spPr>
          <a:xfrm>
            <a:off x="4500562" y="5143512"/>
            <a:ext cx="785818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6072198" y="6002356"/>
            <a:ext cx="785818" cy="6985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Группа 86"/>
          <p:cNvGrpSpPr/>
          <p:nvPr/>
        </p:nvGrpSpPr>
        <p:grpSpPr>
          <a:xfrm>
            <a:off x="714348" y="2071678"/>
            <a:ext cx="6786610" cy="4357718"/>
            <a:chOff x="714348" y="2071678"/>
            <a:chExt cx="6786610" cy="435771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rot="16200000" flipH="1">
              <a:off x="500034" y="3143248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16200000" flipH="1">
              <a:off x="6143636" y="3143248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6200000" flipH="1">
              <a:off x="3714744" y="4000504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16200000" flipH="1">
              <a:off x="1285852" y="4929198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16200000" flipH="1">
              <a:off x="6858016" y="4929198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16200000" flipH="1">
              <a:off x="4429124" y="5786454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16200000" flipH="1">
              <a:off x="2857488" y="2285992"/>
              <a:ext cx="857256" cy="4286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Овал 97"/>
          <p:cNvSpPr/>
          <p:nvPr/>
        </p:nvSpPr>
        <p:spPr>
          <a:xfrm>
            <a:off x="1357290" y="1285860"/>
            <a:ext cx="714380" cy="71438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2143108" y="1285860"/>
            <a:ext cx="714380" cy="714380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3786182" y="1285860"/>
            <a:ext cx="714380" cy="71438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5286380" y="1285860"/>
            <a:ext cx="714380" cy="71438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571472" y="2143116"/>
            <a:ext cx="714380" cy="714380"/>
          </a:xfrm>
          <a:prstGeom prst="ellipse">
            <a:avLst/>
          </a:prstGeom>
          <a:noFill/>
          <a:ln w="3175">
            <a:solidFill>
              <a:schemeClr val="accent3">
                <a:lumMod val="7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2143108" y="2143116"/>
            <a:ext cx="714380" cy="714380"/>
          </a:xfrm>
          <a:prstGeom prst="ellipse">
            <a:avLst/>
          </a:prstGeom>
          <a:noFill/>
          <a:ln w="3175">
            <a:solidFill>
              <a:schemeClr val="accent5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5357818" y="2143116"/>
            <a:ext cx="714380" cy="714380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6858016" y="2143116"/>
            <a:ext cx="714380" cy="714380"/>
          </a:xfrm>
          <a:prstGeom prst="ellipse">
            <a:avLst/>
          </a:prstGeom>
          <a:noFill/>
          <a:ln w="3175">
            <a:solidFill>
              <a:srgbClr val="FFFF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2143108" y="3000372"/>
            <a:ext cx="714380" cy="714380"/>
          </a:xfrm>
          <a:prstGeom prst="ellipse">
            <a:avLst/>
          </a:prstGeom>
          <a:noFill/>
          <a:ln w="3175">
            <a:solidFill>
              <a:srgbClr val="C0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6858016" y="3071810"/>
            <a:ext cx="714380" cy="714380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8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Обсуждение решета Эратосфена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14399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Мы «просеивали» числа от 1 до 60.</a:t>
            </a:r>
            <a:endParaRPr lang="en-US" sz="2800" dirty="0" smtClean="0"/>
          </a:p>
          <a:p>
            <a:endParaRPr lang="ru-RU" sz="2800" dirty="0" smtClean="0"/>
          </a:p>
          <a:p>
            <a:r>
              <a:rPr lang="ru-RU" sz="2800" b="1" dirty="0" smtClean="0"/>
              <a:t>Наблюдение:</a:t>
            </a:r>
            <a:r>
              <a:rPr lang="en-US" sz="2800" b="1" dirty="0" smtClean="0"/>
              <a:t> </a:t>
            </a:r>
            <a:endParaRPr lang="en-US" sz="2800" dirty="0" smtClean="0"/>
          </a:p>
          <a:p>
            <a:r>
              <a:rPr lang="ru-RU" sz="2800" dirty="0" smtClean="0"/>
              <a:t>При просеивании чисел, кратных 11, 13, 17 и т.д. все составные числа уже были вычеркнуты!</a:t>
            </a:r>
          </a:p>
          <a:p>
            <a:r>
              <a:rPr lang="ru-RU" sz="2800" dirty="0" smtClean="0"/>
              <a:t>«Новые» составные числа были только при просеивании чисел, кратных 2, 3, 5 и 7.</a:t>
            </a:r>
          </a:p>
          <a:p>
            <a:r>
              <a:rPr lang="ru-RU" sz="2800" dirty="0" smtClean="0"/>
              <a:t>Почему так?</a:t>
            </a:r>
          </a:p>
          <a:p>
            <a:endParaRPr lang="ru-RU" sz="2800" dirty="0" smtClean="0"/>
          </a:p>
          <a:p>
            <a:r>
              <a:rPr lang="ru-RU" sz="2800" b="1" dirty="0" smtClean="0"/>
              <a:t>Объяснение:	</a:t>
            </a:r>
            <a:r>
              <a:rPr lang="ru-RU" sz="2800" dirty="0" smtClean="0"/>
              <a:t>7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≤ </a:t>
            </a:r>
            <a:r>
              <a:rPr lang="ru-RU" sz="2800" dirty="0" err="1" smtClean="0"/>
              <a:t>√</a:t>
            </a:r>
            <a:r>
              <a:rPr lang="ru-RU" sz="2800" dirty="0" smtClean="0"/>
              <a:t>‾</a:t>
            </a:r>
            <a:r>
              <a:rPr lang="en-US" sz="2800" dirty="0" smtClean="0"/>
              <a:t>N</a:t>
            </a:r>
            <a:r>
              <a:rPr lang="ru-RU" sz="2800" dirty="0" smtClean="0"/>
              <a:t>,	</a:t>
            </a:r>
            <a:r>
              <a:rPr lang="en-US" sz="2800" dirty="0" smtClean="0"/>
              <a:t>11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</a:t>
            </a:r>
            <a:r>
              <a:rPr lang="en-US" sz="2800" dirty="0" smtClean="0"/>
              <a:t>≥</a:t>
            </a:r>
            <a:r>
              <a:rPr lang="ru-RU" sz="2800" dirty="0" smtClean="0"/>
              <a:t> </a:t>
            </a:r>
            <a:r>
              <a:rPr lang="ru-RU" sz="2800" dirty="0" err="1" smtClean="0"/>
              <a:t>√</a:t>
            </a:r>
            <a:r>
              <a:rPr lang="ru-RU" sz="2800" dirty="0" smtClean="0"/>
              <a:t>‾</a:t>
            </a:r>
            <a:r>
              <a:rPr lang="en-US" sz="2800" dirty="0" smtClean="0"/>
              <a:t>N</a:t>
            </a:r>
          </a:p>
          <a:p>
            <a:r>
              <a:rPr lang="ru-RU" sz="2800" dirty="0" smtClean="0"/>
              <a:t>2,3,5,7 могут быть наименьшими делителями чисел, однако 11, 13 и все следующие простые числа уже </a:t>
            </a:r>
            <a:br>
              <a:rPr lang="ru-RU" sz="2800" dirty="0" smtClean="0"/>
            </a:br>
            <a:r>
              <a:rPr lang="ru-RU" sz="2800" i="1" dirty="0" smtClean="0"/>
              <a:t>НЕ НАИМЕНЬШИЕ </a:t>
            </a:r>
            <a:r>
              <a:rPr lang="ru-RU" sz="2800" dirty="0" smtClean="0"/>
              <a:t>делители.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568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Алгоритм решета Эратосфена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42844" y="785794"/>
            <a:ext cx="5429288" cy="501675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Numbers = [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]*(1+M)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Numbers[0] = Numbers[1] =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 = 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p*p &lt;= M: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Numbers[p]==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(p*p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1+M, p):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Numbers[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p += 1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Primes = []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k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(Numbers)):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Numbers[k]==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Primes += [k]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(*Primes, sep=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2132" y="785794"/>
            <a:ext cx="357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Создаём список из М+1 элемента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2132" y="1142984"/>
            <a:ext cx="357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0 и 1 – не простые числа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2132" y="2000240"/>
            <a:ext cx="357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Просматриваем числа до 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3">
                    <a:lumMod val="75000"/>
                  </a:schemeClr>
                </a:solidFill>
              </a:rPr>
              <a:t>√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‾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2132" y="2357430"/>
            <a:ext cx="357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Если 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p – 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простое, </a:t>
            </a:r>
            <a:b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	стираем все кратные 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2132" y="3929066"/>
            <a:ext cx="3571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Все простые числа переписываем в отдельный список</a:t>
            </a:r>
            <a:b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(в нём нет составных чисел)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491</Words>
  <Application>Microsoft Office PowerPoint</Application>
  <PresentationFormat>Экран (4:3)</PresentationFormat>
  <Paragraphs>150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Чудеса в решете у Эратосфена</vt:lpstr>
      <vt:lpstr>Повторение: проверка на простоту</vt:lpstr>
      <vt:lpstr>Таблица простых чисел</vt:lpstr>
      <vt:lpstr>Способ 1: проверка на простоту</vt:lpstr>
      <vt:lpstr>Решето Эратосфена</vt:lpstr>
      <vt:lpstr>Демонстрация решета Эратосфена</vt:lpstr>
      <vt:lpstr>Обсуждение решета Эратосфена</vt:lpstr>
      <vt:lpstr>Алгоритм решета Эратосфена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Проверку на простоту – прошёл!</dc:title>
  <dc:creator>vova</dc:creator>
  <cp:lastModifiedBy>user</cp:lastModifiedBy>
  <cp:revision>77</cp:revision>
  <dcterms:created xsi:type="dcterms:W3CDTF">2006-08-16T00:00:00Z</dcterms:created>
  <dcterms:modified xsi:type="dcterms:W3CDTF">2019-06-21T05:24:11Z</dcterms:modified>
</cp:coreProperties>
</file>