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0" r:id="rId3"/>
    <p:sldId id="258" r:id="rId4"/>
    <p:sldId id="261" r:id="rId5"/>
    <p:sldId id="265" r:id="rId6"/>
    <p:sldId id="259" r:id="rId7"/>
    <p:sldId id="262" r:id="rId8"/>
    <p:sldId id="263" r:id="rId9"/>
    <p:sldId id="264" r:id="rId10"/>
    <p:sldId id="268" r:id="rId11"/>
    <p:sldId id="269" r:id="rId12"/>
    <p:sldId id="267" r:id="rId13"/>
    <p:sldId id="266" r:id="rId14"/>
    <p:sldId id="270" r:id="rId15"/>
    <p:sldId id="271" r:id="rId16"/>
    <p:sldId id="274" r:id="rId17"/>
    <p:sldId id="273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4" autoAdjust="0"/>
    <p:restoredTop sz="94660"/>
  </p:normalViewPr>
  <p:slideViewPr>
    <p:cSldViewPr>
      <p:cViewPr varScale="1">
        <p:scale>
          <a:sx n="103" d="100"/>
          <a:sy n="103" d="100"/>
        </p:scale>
        <p:origin x="-9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02AA5-7569-42C6-93AA-0B3CB2FEC455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F612E0-4E5B-4036-9EF3-11EF40396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455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612E0-4E5B-4036-9EF3-11EF4039675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209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640960" cy="1470025"/>
          </a:xfrm>
        </p:spPr>
        <p:txBody>
          <a:bodyPr>
            <a:noAutofit/>
          </a:bodyPr>
          <a:lstStyle/>
          <a:p>
            <a:r>
              <a:rPr lang="ru-RU" sz="6600" b="1" dirty="0" smtClean="0"/>
              <a:t>НОД и НОК</a:t>
            </a:r>
            <a:br>
              <a:rPr lang="ru-RU" sz="6600" b="1" dirty="0" smtClean="0"/>
            </a:br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перед сном не моют ног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725144"/>
            <a:ext cx="6400800" cy="1752600"/>
          </a:xfrm>
        </p:spPr>
        <p:txBody>
          <a:bodyPr/>
          <a:lstStyle/>
          <a:p>
            <a:r>
              <a:rPr lang="ru-RU" dirty="0" smtClean="0"/>
              <a:t>Наибольший общий делитель</a:t>
            </a:r>
          </a:p>
          <a:p>
            <a:r>
              <a:rPr lang="ru-RU" dirty="0" smtClean="0"/>
              <a:t>Наименьшее общее кратное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22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А если чисел много?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908720"/>
            <a:ext cx="9036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Задача:</a:t>
            </a:r>
            <a:r>
              <a:rPr lang="ru-RU" sz="2800" dirty="0" smtClean="0"/>
              <a:t>	найти НОД(</a:t>
            </a:r>
            <a:r>
              <a:rPr lang="en-US" sz="2800" dirty="0" smtClean="0"/>
              <a:t>A, B, C, D, E, …</a:t>
            </a:r>
            <a:r>
              <a:rPr lang="ru-RU" sz="2800" dirty="0" smtClean="0"/>
              <a:t>)</a:t>
            </a:r>
            <a:endParaRPr lang="ru-RU" sz="2800" b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19683" y="1460540"/>
            <a:ext cx="903649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Идея</a:t>
            </a:r>
            <a:r>
              <a:rPr lang="ru-RU" sz="2800" dirty="0" smtClean="0"/>
              <a:t>:	 Рассмотрим случай с тремя числами А,В,С.</a:t>
            </a:r>
          </a:p>
          <a:p>
            <a:r>
              <a:rPr lang="ru-RU" sz="2800" dirty="0" smtClean="0"/>
              <a:t>Пусть   </a:t>
            </a:r>
            <a:r>
              <a:rPr lang="en-US" sz="2800" b="1" dirty="0" smtClean="0"/>
              <a:t>n</a:t>
            </a:r>
            <a:r>
              <a:rPr lang="ru-RU" sz="2800" b="1" dirty="0" smtClean="0"/>
              <a:t> = НОД(А,В</a:t>
            </a:r>
            <a:r>
              <a:rPr lang="en-US" sz="2800" b="1" dirty="0" smtClean="0"/>
              <a:t>,C</a:t>
            </a:r>
            <a:r>
              <a:rPr lang="ru-RU" sz="2800" b="1" dirty="0" smtClean="0"/>
              <a:t>)</a:t>
            </a:r>
            <a:r>
              <a:rPr lang="ru-RU" sz="2800" dirty="0" smtClean="0"/>
              <a:t>,   и   </a:t>
            </a:r>
            <a:r>
              <a:rPr lang="en-US" sz="2800" b="1" dirty="0" smtClean="0"/>
              <a:t>N = </a:t>
            </a:r>
            <a:r>
              <a:rPr lang="ru-RU" sz="2800" b="1" dirty="0" smtClean="0"/>
              <a:t>НОД(А,В)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Для них выполняются условия:</a:t>
            </a:r>
          </a:p>
          <a:p>
            <a:pPr>
              <a:tabLst>
                <a:tab pos="542925" algn="l"/>
                <a:tab pos="1790700" algn="l"/>
              </a:tabLst>
            </a:pPr>
            <a:r>
              <a:rPr lang="ru-RU" sz="2800" dirty="0" smtClean="0"/>
              <a:t>	</a:t>
            </a:r>
            <a:r>
              <a:rPr lang="en-US" sz="2800" b="1" dirty="0" smtClean="0"/>
              <a:t>n</a:t>
            </a:r>
            <a:r>
              <a:rPr lang="ru-RU" sz="2800" b="1" dirty="0" smtClean="0"/>
              <a:t> ≤ </a:t>
            </a:r>
            <a:r>
              <a:rPr lang="en-US" sz="2800" b="1" dirty="0" smtClean="0"/>
              <a:t>N	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НОД(А,В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,C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≤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НОД(А,В)</a:t>
            </a:r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tabLst>
                <a:tab pos="542925" algn="l"/>
                <a:tab pos="1790700" algn="l"/>
              </a:tabLst>
            </a:pPr>
            <a:r>
              <a:rPr lang="en-US" sz="2800" dirty="0"/>
              <a:t>	</a:t>
            </a:r>
            <a:r>
              <a:rPr lang="en-US" sz="2800" b="1" dirty="0" smtClean="0"/>
              <a:t>N ⁞ n		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НОД(А,В) делится на общие делители только А и В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		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а НОД(А,В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,C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)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делится на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общие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делители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А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,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B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и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ещё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C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Левая фигурная скобка 7"/>
          <p:cNvSpPr/>
          <p:nvPr/>
        </p:nvSpPr>
        <p:spPr>
          <a:xfrm>
            <a:off x="467544" y="2852936"/>
            <a:ext cx="288032" cy="792088"/>
          </a:xfrm>
          <a:prstGeom prst="leftBrace">
            <a:avLst>
              <a:gd name="adj1" fmla="val 51323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105966" y="4221088"/>
            <a:ext cx="90239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800" b="1"/>
            </a:lvl1pPr>
          </a:lstStyle>
          <a:p>
            <a:r>
              <a:rPr lang="ru-RU" b="0" dirty="0" smtClean="0"/>
              <a:t>Значит, </a:t>
            </a:r>
            <a:r>
              <a:rPr lang="en-US" b="0" dirty="0" smtClean="0"/>
              <a:t>n – </a:t>
            </a:r>
            <a:r>
              <a:rPr lang="ru-RU" b="0" dirty="0" smtClean="0"/>
              <a:t>делитель для НОД(А,В)</a:t>
            </a:r>
            <a:r>
              <a:rPr lang="en-US" b="0" dirty="0" smtClean="0"/>
              <a:t> </a:t>
            </a:r>
            <a:r>
              <a:rPr lang="ru-RU" b="0" dirty="0" smtClean="0"/>
              <a:t>и для </a:t>
            </a:r>
            <a:r>
              <a:rPr lang="en-US" b="0" dirty="0" smtClean="0"/>
              <a:t>C</a:t>
            </a:r>
            <a:r>
              <a:rPr lang="ru-RU" b="0" dirty="0" smtClean="0"/>
              <a:t>.</a:t>
            </a:r>
            <a:br>
              <a:rPr lang="ru-RU" b="0" dirty="0" smtClean="0"/>
            </a:br>
            <a:r>
              <a:rPr lang="ru-RU" b="0" dirty="0" smtClean="0"/>
              <a:t>Наибольшее значение для </a:t>
            </a:r>
            <a:r>
              <a:rPr lang="en-US" b="0" dirty="0" smtClean="0"/>
              <a:t>n =</a:t>
            </a:r>
            <a:r>
              <a:rPr lang="ru-RU" b="0" dirty="0" smtClean="0"/>
              <a:t>НОД(</a:t>
            </a:r>
            <a:r>
              <a:rPr lang="en-US" b="0" dirty="0" smtClean="0"/>
              <a:t>N,C)</a:t>
            </a:r>
            <a:r>
              <a:rPr lang="ru-RU" b="0" dirty="0" smtClean="0"/>
              <a:t> =НОД(НОД(А,В</a:t>
            </a:r>
            <a:r>
              <a:rPr lang="ru-RU" b="0" dirty="0"/>
              <a:t>),С</a:t>
            </a:r>
            <a:r>
              <a:rPr lang="ru-RU" b="0" dirty="0" smtClean="0"/>
              <a:t>)</a:t>
            </a:r>
            <a:endParaRPr lang="ru-RU" b="0" dirty="0"/>
          </a:p>
        </p:txBody>
      </p:sp>
      <p:sp>
        <p:nvSpPr>
          <p:cNvPr id="25" name="TextBox 24"/>
          <p:cNvSpPr txBox="1"/>
          <p:nvPr/>
        </p:nvSpPr>
        <p:spPr>
          <a:xfrm>
            <a:off x="105966" y="5680412"/>
            <a:ext cx="8916491" cy="954107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tabLst>
                <a:tab pos="542925" algn="l"/>
                <a:tab pos="1790700" algn="l"/>
              </a:tabLst>
            </a:pPr>
            <a:r>
              <a:rPr lang="ru-RU" sz="2800" b="1" dirty="0" smtClean="0">
                <a:solidFill>
                  <a:srgbClr val="002060"/>
                </a:solidFill>
              </a:rPr>
              <a:t>Формулы для НОД трёх чисел (и более)</a:t>
            </a:r>
          </a:p>
          <a:p>
            <a:pPr>
              <a:tabLst>
                <a:tab pos="542925" algn="l"/>
                <a:tab pos="1790700" algn="l"/>
              </a:tabLst>
            </a:pPr>
            <a:r>
              <a:rPr lang="ru-RU" sz="2800" dirty="0"/>
              <a:t>	</a:t>
            </a:r>
            <a:r>
              <a:rPr lang="ru-RU" sz="2800" b="1" dirty="0" smtClean="0"/>
              <a:t>НОД(</a:t>
            </a:r>
            <a:r>
              <a:rPr lang="ru-RU" sz="2800" dirty="0" smtClean="0"/>
              <a:t>А,В,С</a:t>
            </a:r>
            <a:r>
              <a:rPr lang="ru-RU" sz="2800" b="1" dirty="0" smtClean="0"/>
              <a:t>)</a:t>
            </a:r>
            <a:r>
              <a:rPr lang="en-US" sz="2800" b="1" dirty="0" smtClean="0"/>
              <a:t> = </a:t>
            </a:r>
            <a:r>
              <a:rPr lang="ru-RU" sz="2800" b="1" dirty="0" smtClean="0"/>
              <a:t>НОД(НОД(</a:t>
            </a:r>
            <a:r>
              <a:rPr lang="ru-RU" sz="2800" dirty="0" smtClean="0"/>
              <a:t>А,В</a:t>
            </a:r>
            <a:r>
              <a:rPr lang="ru-RU" sz="2800" b="1" dirty="0" smtClean="0"/>
              <a:t>)</a:t>
            </a:r>
            <a:r>
              <a:rPr lang="ru-RU" sz="2800" dirty="0" smtClean="0"/>
              <a:t>,С</a:t>
            </a:r>
            <a:r>
              <a:rPr lang="ru-RU" sz="2800" b="1" dirty="0" smtClean="0"/>
              <a:t>) = НОД(</a:t>
            </a:r>
            <a:r>
              <a:rPr lang="ru-RU" sz="2800" dirty="0" smtClean="0"/>
              <a:t>А,</a:t>
            </a:r>
            <a:r>
              <a:rPr lang="ru-RU" sz="2800" b="1" dirty="0" smtClean="0"/>
              <a:t> НОД(</a:t>
            </a:r>
            <a:r>
              <a:rPr lang="ru-RU" sz="2800" dirty="0" smtClean="0"/>
              <a:t>В,С</a:t>
            </a:r>
            <a:r>
              <a:rPr lang="ru-RU" sz="2800" b="1" dirty="0" smtClean="0"/>
              <a:t>))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990297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40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Да хоть </a:t>
            </a:r>
            <a:r>
              <a:rPr lang="ru-RU" b="1" dirty="0" err="1" smtClean="0">
                <a:solidFill>
                  <a:srgbClr val="0070C0"/>
                </a:solidFill>
              </a:rPr>
              <a:t>мильён</a:t>
            </a:r>
            <a:r>
              <a:rPr lang="ru-RU" b="1" dirty="0" smtClean="0">
                <a:solidFill>
                  <a:srgbClr val="0070C0"/>
                </a:solidFill>
              </a:rPr>
              <a:t>!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2246" y="3852916"/>
            <a:ext cx="6855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	B	C	D	E	F</a:t>
            </a:r>
            <a:r>
              <a:rPr lang="ru-RU" sz="2800" b="1" dirty="0" smtClean="0"/>
              <a:t>	</a:t>
            </a:r>
            <a:r>
              <a:rPr lang="en-US" sz="2800" b="1" dirty="0" smtClean="0"/>
              <a:t>G	H</a:t>
            </a:r>
            <a:endParaRPr lang="ru-RU" sz="2800" b="1" dirty="0"/>
          </a:p>
        </p:txBody>
      </p:sp>
      <p:grpSp>
        <p:nvGrpSpPr>
          <p:cNvPr id="41" name="Группа 40"/>
          <p:cNvGrpSpPr/>
          <p:nvPr/>
        </p:nvGrpSpPr>
        <p:grpSpPr>
          <a:xfrm>
            <a:off x="770781" y="4186534"/>
            <a:ext cx="1455018" cy="558934"/>
            <a:chOff x="1720255" y="5296619"/>
            <a:chExt cx="1455018" cy="558934"/>
          </a:xfrm>
        </p:grpSpPr>
        <p:cxnSp>
          <p:nvCxnSpPr>
            <p:cNvPr id="5" name="Прямая со стрелкой 4"/>
            <p:cNvCxnSpPr/>
            <p:nvPr/>
          </p:nvCxnSpPr>
          <p:spPr>
            <a:xfrm>
              <a:off x="2267744" y="5296619"/>
              <a:ext cx="360040" cy="260388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prstDash val="dash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2843808" y="5296619"/>
              <a:ext cx="288032" cy="260388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prstDash val="dash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720255" y="5486221"/>
              <a:ext cx="14550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 = </a:t>
              </a:r>
              <a:r>
                <a:rPr lang="ru-RU" dirty="0" smtClean="0"/>
                <a:t>НОД</a:t>
              </a:r>
              <a:r>
                <a:rPr lang="en-US" dirty="0" smtClean="0"/>
                <a:t>(</a:t>
              </a:r>
              <a:r>
                <a:rPr lang="ru-RU" dirty="0" smtClean="0"/>
                <a:t>А,В)</a:t>
              </a:r>
              <a:endParaRPr lang="ru-RU" dirty="0"/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2038350" y="4274387"/>
            <a:ext cx="1455018" cy="672596"/>
            <a:chOff x="2987824" y="5384472"/>
            <a:chExt cx="1455018" cy="672596"/>
          </a:xfrm>
        </p:grpSpPr>
        <p:sp>
          <p:nvSpPr>
            <p:cNvPr id="20" name="TextBox 19"/>
            <p:cNvSpPr txBox="1"/>
            <p:nvPr/>
          </p:nvSpPr>
          <p:spPr>
            <a:xfrm>
              <a:off x="2987824" y="5687736"/>
              <a:ext cx="14550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 = </a:t>
              </a:r>
              <a:r>
                <a:rPr lang="ru-RU" dirty="0" smtClean="0"/>
                <a:t>НОД</a:t>
              </a:r>
              <a:r>
                <a:rPr lang="en-US" dirty="0" smtClean="0"/>
                <a:t>(</a:t>
              </a:r>
              <a:r>
                <a:rPr lang="en-US" dirty="0" err="1" smtClean="0"/>
                <a:t>t,C</a:t>
              </a:r>
              <a:r>
                <a:rPr lang="ru-RU" dirty="0" smtClean="0"/>
                <a:t>)</a:t>
              </a:r>
              <a:endParaRPr lang="ru-RU" dirty="0"/>
            </a:p>
          </p:txBody>
        </p:sp>
        <p:cxnSp>
          <p:nvCxnSpPr>
            <p:cNvPr id="23" name="Прямая со стрелкой 22"/>
            <p:cNvCxnSpPr/>
            <p:nvPr/>
          </p:nvCxnSpPr>
          <p:spPr>
            <a:xfrm>
              <a:off x="4067944" y="5384472"/>
              <a:ext cx="0" cy="345070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prstDash val="dash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42"/>
          <p:cNvGrpSpPr/>
          <p:nvPr/>
        </p:nvGrpSpPr>
        <p:grpSpPr>
          <a:xfrm>
            <a:off x="2974454" y="4274387"/>
            <a:ext cx="1455018" cy="877652"/>
            <a:chOff x="3923928" y="5384472"/>
            <a:chExt cx="1455018" cy="877652"/>
          </a:xfrm>
        </p:grpSpPr>
        <p:sp>
          <p:nvSpPr>
            <p:cNvPr id="21" name="TextBox 20"/>
            <p:cNvSpPr txBox="1"/>
            <p:nvPr/>
          </p:nvSpPr>
          <p:spPr>
            <a:xfrm>
              <a:off x="3923928" y="5892792"/>
              <a:ext cx="14550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 = </a:t>
              </a:r>
              <a:r>
                <a:rPr lang="ru-RU" dirty="0" smtClean="0"/>
                <a:t>НОД</a:t>
              </a:r>
              <a:r>
                <a:rPr lang="en-US" dirty="0" smtClean="0"/>
                <a:t>(</a:t>
              </a:r>
              <a:r>
                <a:rPr lang="en-US" dirty="0" err="1" smtClean="0"/>
                <a:t>t,D</a:t>
              </a:r>
              <a:r>
                <a:rPr lang="ru-RU" dirty="0" smtClean="0"/>
                <a:t>)</a:t>
              </a:r>
              <a:endParaRPr lang="ru-RU" dirty="0"/>
            </a:p>
          </p:txBody>
        </p:sp>
        <p:cxnSp>
          <p:nvCxnSpPr>
            <p:cNvPr id="26" name="Прямая со стрелкой 25"/>
            <p:cNvCxnSpPr/>
            <p:nvPr/>
          </p:nvCxnSpPr>
          <p:spPr>
            <a:xfrm>
              <a:off x="5004048" y="5384472"/>
              <a:ext cx="0" cy="550852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prstDash val="dash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Группа 43"/>
          <p:cNvGrpSpPr/>
          <p:nvPr/>
        </p:nvGrpSpPr>
        <p:grpSpPr>
          <a:xfrm>
            <a:off x="3838550" y="4274387"/>
            <a:ext cx="1455018" cy="1136863"/>
            <a:chOff x="4788024" y="5384472"/>
            <a:chExt cx="1455018" cy="1136863"/>
          </a:xfrm>
        </p:grpSpPr>
        <p:sp>
          <p:nvSpPr>
            <p:cNvPr id="22" name="TextBox 21"/>
            <p:cNvSpPr txBox="1"/>
            <p:nvPr/>
          </p:nvSpPr>
          <p:spPr>
            <a:xfrm>
              <a:off x="4788024" y="6152003"/>
              <a:ext cx="14550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 = </a:t>
              </a:r>
              <a:r>
                <a:rPr lang="ru-RU" dirty="0" smtClean="0"/>
                <a:t>НОД</a:t>
              </a:r>
              <a:r>
                <a:rPr lang="en-US" dirty="0" smtClean="0"/>
                <a:t>(</a:t>
              </a:r>
              <a:r>
                <a:rPr lang="en-US" dirty="0" err="1" smtClean="0"/>
                <a:t>t,E</a:t>
              </a:r>
              <a:r>
                <a:rPr lang="ru-RU" dirty="0" smtClean="0"/>
                <a:t>)</a:t>
              </a:r>
              <a:endParaRPr lang="ru-RU" dirty="0"/>
            </a:p>
          </p:txBody>
        </p:sp>
        <p:cxnSp>
          <p:nvCxnSpPr>
            <p:cNvPr id="32" name="Прямая со стрелкой 31"/>
            <p:cNvCxnSpPr/>
            <p:nvPr/>
          </p:nvCxnSpPr>
          <p:spPr>
            <a:xfrm>
              <a:off x="5868144" y="5384472"/>
              <a:ext cx="0" cy="879868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prstDash val="dash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Группа 44"/>
          <p:cNvGrpSpPr/>
          <p:nvPr/>
        </p:nvGrpSpPr>
        <p:grpSpPr>
          <a:xfrm>
            <a:off x="4774654" y="4274387"/>
            <a:ext cx="1455018" cy="1343208"/>
            <a:chOff x="5724128" y="5384472"/>
            <a:chExt cx="1455018" cy="1343208"/>
          </a:xfrm>
        </p:grpSpPr>
        <p:cxnSp>
          <p:nvCxnSpPr>
            <p:cNvPr id="35" name="Прямая со стрелкой 34"/>
            <p:cNvCxnSpPr/>
            <p:nvPr/>
          </p:nvCxnSpPr>
          <p:spPr>
            <a:xfrm>
              <a:off x="6804248" y="5384472"/>
              <a:ext cx="0" cy="1064275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prstDash val="dash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5724128" y="6358348"/>
              <a:ext cx="14550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 = </a:t>
              </a:r>
              <a:r>
                <a:rPr lang="ru-RU" dirty="0" smtClean="0"/>
                <a:t>НОД</a:t>
              </a:r>
              <a:r>
                <a:rPr lang="en-US" dirty="0" smtClean="0"/>
                <a:t>(</a:t>
              </a:r>
              <a:r>
                <a:rPr lang="en-US" dirty="0" err="1" smtClean="0"/>
                <a:t>t,F</a:t>
              </a:r>
              <a:r>
                <a:rPr lang="ru-RU" dirty="0" smtClean="0"/>
                <a:t>)</a:t>
              </a:r>
              <a:endParaRPr lang="ru-RU" dirty="0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323528" y="908720"/>
            <a:ext cx="8509446" cy="52322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tabLst>
                <a:tab pos="542925" algn="l"/>
                <a:tab pos="1790700" algn="l"/>
              </a:tabLst>
            </a:pPr>
            <a:r>
              <a:rPr lang="ru-RU" sz="2800" b="1" dirty="0" smtClean="0">
                <a:solidFill>
                  <a:srgbClr val="002060"/>
                </a:solidFill>
              </a:rPr>
              <a:t>НОД(А,В,С)</a:t>
            </a:r>
            <a:r>
              <a:rPr lang="en-US" sz="2800" b="1" dirty="0" smtClean="0">
                <a:solidFill>
                  <a:srgbClr val="002060"/>
                </a:solidFill>
              </a:rPr>
              <a:t> = </a:t>
            </a:r>
            <a:r>
              <a:rPr lang="ru-RU" sz="2800" b="1" dirty="0" smtClean="0">
                <a:solidFill>
                  <a:srgbClr val="002060"/>
                </a:solidFill>
              </a:rPr>
              <a:t>НОД(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НОД(А,В),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С) = НОД(А, НОД(В,С))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25388" y="2060848"/>
            <a:ext cx="90186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ДЕМОНСТРАЦИЯ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на </a:t>
            </a:r>
            <a:r>
              <a:rPr lang="ru-RU" sz="2800" dirty="0" err="1" smtClean="0">
                <a:solidFill>
                  <a:srgbClr val="002060"/>
                </a:solidFill>
              </a:rPr>
              <a:t>Шрёдингерах</a:t>
            </a:r>
            <a:r>
              <a:rPr lang="ru-RU" sz="2800" dirty="0" smtClean="0">
                <a:solidFill>
                  <a:srgbClr val="002060"/>
                </a:solidFill>
              </a:rPr>
              <a:t> (чтобы кошку не мучал):</a:t>
            </a:r>
            <a:endParaRPr lang="ru-RU" sz="2800" dirty="0">
              <a:solidFill>
                <a:srgbClr val="002060"/>
              </a:solidFill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5725616" y="4316728"/>
            <a:ext cx="1455018" cy="1560544"/>
            <a:chOff x="5724128" y="5167136"/>
            <a:chExt cx="1455018" cy="1560544"/>
          </a:xfrm>
        </p:grpSpPr>
        <p:cxnSp>
          <p:nvCxnSpPr>
            <p:cNvPr id="25" name="Прямая со стрелкой 24"/>
            <p:cNvCxnSpPr/>
            <p:nvPr/>
          </p:nvCxnSpPr>
          <p:spPr>
            <a:xfrm>
              <a:off x="6804248" y="5167136"/>
              <a:ext cx="0" cy="1281611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prstDash val="dash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724128" y="6358348"/>
              <a:ext cx="14550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 = </a:t>
              </a:r>
              <a:r>
                <a:rPr lang="ru-RU" dirty="0" smtClean="0"/>
                <a:t>НОД</a:t>
              </a:r>
              <a:r>
                <a:rPr lang="en-US" dirty="0" smtClean="0"/>
                <a:t>(</a:t>
              </a:r>
              <a:r>
                <a:rPr lang="en-US" dirty="0" err="1" smtClean="0"/>
                <a:t>t,G</a:t>
              </a:r>
              <a:r>
                <a:rPr lang="ru-RU" dirty="0" smtClean="0"/>
                <a:t>)</a:t>
              </a:r>
              <a:endParaRPr lang="ru-RU" dirty="0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6661720" y="4274387"/>
            <a:ext cx="1455018" cy="1865973"/>
            <a:chOff x="5724128" y="4861707"/>
            <a:chExt cx="1455018" cy="1865973"/>
          </a:xfrm>
        </p:grpSpPr>
        <p:cxnSp>
          <p:nvCxnSpPr>
            <p:cNvPr id="29" name="Прямая со стрелкой 28"/>
            <p:cNvCxnSpPr/>
            <p:nvPr/>
          </p:nvCxnSpPr>
          <p:spPr>
            <a:xfrm>
              <a:off x="6804248" y="4861707"/>
              <a:ext cx="0" cy="1587040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prstDash val="dash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724128" y="6358348"/>
              <a:ext cx="14550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 = </a:t>
              </a:r>
              <a:r>
                <a:rPr lang="ru-RU" dirty="0" smtClean="0"/>
                <a:t>НОД</a:t>
              </a:r>
              <a:r>
                <a:rPr lang="en-US" dirty="0" smtClean="0"/>
                <a:t>(</a:t>
              </a:r>
              <a:r>
                <a:rPr lang="en-US" dirty="0" err="1" smtClean="0"/>
                <a:t>t,H</a:t>
              </a:r>
              <a:r>
                <a:rPr lang="ru-RU" dirty="0" smtClean="0"/>
                <a:t>)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66166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0" grpId="0" animBg="1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А теперь на Пи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с</a:t>
            </a:r>
            <a:r>
              <a:rPr lang="ru-RU" b="1" dirty="0" smtClean="0">
                <a:solidFill>
                  <a:srgbClr val="0070C0"/>
                </a:solidFill>
              </a:rPr>
              <a:t>тоне!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79512" y="1052736"/>
            <a:ext cx="8784976" cy="569386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map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split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()))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endParaRPr lang="ru-RU" sz="2800" i="1" dirty="0" smtClean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#---</a:t>
            </a:r>
          </a:p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GCD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): 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while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b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!=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0: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		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b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</a:t>
            </a:r>
          </a:p>
          <a:p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#--</a:t>
            </a:r>
            <a:r>
              <a:rPr lang="ru-RU" sz="28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-</a:t>
            </a:r>
            <a:endParaRPr lang="en-US" sz="2800" i="1" dirty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t = A[0]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A:</a:t>
            </a:r>
          </a:p>
          <a:p>
            <a:r>
              <a:rPr lang="en-US" sz="2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t =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GCD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t,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(t)</a:t>
            </a:r>
          </a:p>
        </p:txBody>
      </p:sp>
      <p:grpSp>
        <p:nvGrpSpPr>
          <p:cNvPr id="65" name="Группа 64"/>
          <p:cNvGrpSpPr/>
          <p:nvPr/>
        </p:nvGrpSpPr>
        <p:grpSpPr>
          <a:xfrm>
            <a:off x="3923928" y="2420888"/>
            <a:ext cx="5040560" cy="646331"/>
            <a:chOff x="3923928" y="2420888"/>
            <a:chExt cx="5040560" cy="646331"/>
          </a:xfrm>
        </p:grpSpPr>
        <p:sp>
          <p:nvSpPr>
            <p:cNvPr id="48" name="TextBox 47"/>
            <p:cNvSpPr txBox="1"/>
            <p:nvPr/>
          </p:nvSpPr>
          <p:spPr>
            <a:xfrm>
              <a:off x="5220072" y="2420888"/>
              <a:ext cx="37444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  <a:t>Сделали функцию </a:t>
              </a:r>
              <a:r>
                <a:rPr lang="en-US" dirty="0" smtClean="0">
                  <a:solidFill>
                    <a:schemeClr val="accent3">
                      <a:lumMod val="75000"/>
                    </a:schemeClr>
                  </a:solidFill>
                </a:rPr>
                <a:t>GCD() – </a:t>
              </a:r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  <a:t>вычисление НОД двух чисел</a:t>
              </a:r>
              <a:endParaRPr lang="ru-RU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cxnSp>
          <p:nvCxnSpPr>
            <p:cNvPr id="54" name="Прямая со стрелкой 53"/>
            <p:cNvCxnSpPr>
              <a:stCxn id="48" idx="1"/>
            </p:cNvCxnSpPr>
            <p:nvPr/>
          </p:nvCxnSpPr>
          <p:spPr>
            <a:xfrm flipH="1" flipV="1">
              <a:off x="3923928" y="2744053"/>
              <a:ext cx="1296144" cy="1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Группа 65"/>
          <p:cNvGrpSpPr/>
          <p:nvPr/>
        </p:nvGrpSpPr>
        <p:grpSpPr>
          <a:xfrm>
            <a:off x="1907704" y="4552424"/>
            <a:ext cx="7056784" cy="532760"/>
            <a:chOff x="1907704" y="4437112"/>
            <a:chExt cx="7056784" cy="532760"/>
          </a:xfrm>
        </p:grpSpPr>
        <p:sp>
          <p:nvSpPr>
            <p:cNvPr id="49" name="TextBox 48"/>
            <p:cNvSpPr txBox="1"/>
            <p:nvPr/>
          </p:nvSpPr>
          <p:spPr>
            <a:xfrm>
              <a:off x="4355976" y="4437112"/>
              <a:ext cx="46085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  <a:t>Берём 1-й элемент списка – он сам себе НОД</a:t>
              </a:r>
              <a:endParaRPr lang="ru-RU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cxnSp>
          <p:nvCxnSpPr>
            <p:cNvPr id="56" name="Прямая со стрелкой 55"/>
            <p:cNvCxnSpPr>
              <a:stCxn id="49" idx="1"/>
            </p:cNvCxnSpPr>
            <p:nvPr/>
          </p:nvCxnSpPr>
          <p:spPr>
            <a:xfrm flipH="1">
              <a:off x="1907704" y="4621778"/>
              <a:ext cx="2448272" cy="348094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Группа 66"/>
          <p:cNvGrpSpPr/>
          <p:nvPr/>
        </p:nvGrpSpPr>
        <p:grpSpPr>
          <a:xfrm>
            <a:off x="2543175" y="5132595"/>
            <a:ext cx="6421313" cy="449055"/>
            <a:chOff x="2543175" y="5013176"/>
            <a:chExt cx="6421313" cy="449055"/>
          </a:xfrm>
        </p:grpSpPr>
        <p:sp>
          <p:nvSpPr>
            <p:cNvPr id="50" name="TextBox 49"/>
            <p:cNvSpPr txBox="1"/>
            <p:nvPr/>
          </p:nvSpPr>
          <p:spPr>
            <a:xfrm>
              <a:off x="4427984" y="5013176"/>
              <a:ext cx="4536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  <a:t>По очереди выбираем все элементы списка</a:t>
              </a:r>
              <a:endParaRPr lang="ru-RU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cxnSp>
          <p:nvCxnSpPr>
            <p:cNvPr id="59" name="Прямая со стрелкой 58"/>
            <p:cNvCxnSpPr>
              <a:stCxn id="50" idx="1"/>
            </p:cNvCxnSpPr>
            <p:nvPr/>
          </p:nvCxnSpPr>
          <p:spPr>
            <a:xfrm flipH="1">
              <a:off x="2543175" y="5197842"/>
              <a:ext cx="1884809" cy="264389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Группа 67"/>
          <p:cNvGrpSpPr/>
          <p:nvPr/>
        </p:nvGrpSpPr>
        <p:grpSpPr>
          <a:xfrm>
            <a:off x="3707904" y="5626114"/>
            <a:ext cx="4104456" cy="646331"/>
            <a:chOff x="3707904" y="5496162"/>
            <a:chExt cx="4104456" cy="646331"/>
          </a:xfrm>
        </p:grpSpPr>
        <p:sp>
          <p:nvSpPr>
            <p:cNvPr id="51" name="TextBox 50"/>
            <p:cNvSpPr txBox="1"/>
            <p:nvPr/>
          </p:nvSpPr>
          <p:spPr>
            <a:xfrm>
              <a:off x="4427984" y="5496162"/>
              <a:ext cx="33843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  <a:t>Вычисляем НОД текущего числа</a:t>
              </a:r>
              <a:b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</a:br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  <a:t> и НОД-а предыдущих чисел</a:t>
              </a:r>
              <a:endParaRPr lang="ru-RU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cxnSp>
          <p:nvCxnSpPr>
            <p:cNvPr id="61" name="Прямая со стрелкой 60"/>
            <p:cNvCxnSpPr>
              <a:stCxn id="51" idx="1"/>
            </p:cNvCxnSpPr>
            <p:nvPr/>
          </p:nvCxnSpPr>
          <p:spPr>
            <a:xfrm flipH="1" flipV="1">
              <a:off x="3707904" y="5819327"/>
              <a:ext cx="720080" cy="1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Группа 68"/>
          <p:cNvGrpSpPr/>
          <p:nvPr/>
        </p:nvGrpSpPr>
        <p:grpSpPr>
          <a:xfrm>
            <a:off x="2125638" y="6268670"/>
            <a:ext cx="3994534" cy="369332"/>
            <a:chOff x="2123728" y="6375732"/>
            <a:chExt cx="3994534" cy="369332"/>
          </a:xfrm>
        </p:grpSpPr>
        <p:sp>
          <p:nvSpPr>
            <p:cNvPr id="52" name="TextBox 51"/>
            <p:cNvSpPr txBox="1"/>
            <p:nvPr/>
          </p:nvSpPr>
          <p:spPr>
            <a:xfrm>
              <a:off x="4444702" y="6375732"/>
              <a:ext cx="1673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  <a:t>А вот и ответ!</a:t>
              </a:r>
              <a:endParaRPr lang="ru-RU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cxnSp>
          <p:nvCxnSpPr>
            <p:cNvPr id="64" name="Прямая со стрелкой 63"/>
            <p:cNvCxnSpPr>
              <a:stCxn id="52" idx="1"/>
            </p:cNvCxnSpPr>
            <p:nvPr/>
          </p:nvCxnSpPr>
          <p:spPr>
            <a:xfrm flipH="1">
              <a:off x="2123728" y="6560398"/>
              <a:ext cx="2320974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009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640960" cy="1470025"/>
          </a:xfrm>
        </p:spPr>
        <p:txBody>
          <a:bodyPr>
            <a:noAutofit/>
          </a:bodyPr>
          <a:lstStyle/>
          <a:p>
            <a:r>
              <a:rPr lang="ru-RU" sz="6600" b="1" dirty="0" smtClean="0"/>
              <a:t>НОК</a:t>
            </a:r>
            <a:br>
              <a:rPr lang="ru-RU" sz="6600" b="1" dirty="0" smtClean="0"/>
            </a:br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весь до ниточки промок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Наименьшее общее кратное</a:t>
            </a:r>
          </a:p>
          <a:p>
            <a:r>
              <a:rPr lang="ru-RU" dirty="0" smtClean="0"/>
              <a:t>На вкус не очень приятное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712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Связь НОД и НОК (</a:t>
            </a:r>
            <a:r>
              <a:rPr lang="ru-RU" b="1" dirty="0" err="1" smtClean="0">
                <a:solidFill>
                  <a:srgbClr val="0070C0"/>
                </a:solidFill>
              </a:rPr>
              <a:t>наив</a:t>
            </a:r>
            <a:r>
              <a:rPr lang="ru-RU" b="1" dirty="0" smtClean="0">
                <a:solidFill>
                  <a:srgbClr val="0070C0"/>
                </a:solidFill>
              </a:rPr>
              <a:t>)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908720"/>
            <a:ext cx="9036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Задача:	</a:t>
            </a:r>
            <a:r>
              <a:rPr lang="ru-RU" sz="2800" dirty="0" smtClean="0"/>
              <a:t>даны натуральные А и В;  найти НОК(А,В).</a:t>
            </a:r>
            <a:endParaRPr lang="ru-RU" sz="2800" b="1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4625753" y="2204864"/>
            <a:ext cx="36186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Тогда</a:t>
            </a:r>
            <a:r>
              <a:rPr lang="ru-RU" sz="2800" dirty="0"/>
              <a:t> </a:t>
            </a:r>
            <a:r>
              <a:rPr lang="ru-RU" sz="2800" dirty="0" smtClean="0"/>
              <a:t>	</a:t>
            </a:r>
            <a:r>
              <a:rPr lang="en-US" sz="2800" dirty="0" smtClean="0"/>
              <a:t> A = a ∙ </a:t>
            </a:r>
            <a:r>
              <a:rPr lang="ru-RU" sz="2800" dirty="0" smtClean="0"/>
              <a:t>НОД(А,В)</a:t>
            </a:r>
            <a:endParaRPr lang="en-US" sz="2800" dirty="0" smtClean="0"/>
          </a:p>
          <a:p>
            <a:r>
              <a:rPr lang="en-US" sz="2800" dirty="0"/>
              <a:t>	</a:t>
            </a:r>
            <a:r>
              <a:rPr lang="en-US" sz="2800" dirty="0" smtClean="0"/>
              <a:t> B </a:t>
            </a:r>
            <a:r>
              <a:rPr lang="en-US" sz="2800" dirty="0"/>
              <a:t>= </a:t>
            </a:r>
            <a:r>
              <a:rPr lang="en-US" sz="2800" dirty="0" smtClean="0"/>
              <a:t>b</a:t>
            </a:r>
            <a:r>
              <a:rPr lang="en-US" sz="2800" dirty="0"/>
              <a:t> ∙ </a:t>
            </a:r>
            <a:r>
              <a:rPr lang="ru-RU" sz="2800" dirty="0" smtClean="0"/>
              <a:t>НОД(А,В)</a:t>
            </a:r>
            <a:endParaRPr lang="en-US" sz="2800" dirty="0" smtClean="0"/>
          </a:p>
          <a:p>
            <a:r>
              <a:rPr lang="en-US" sz="2800" dirty="0" smtClean="0"/>
              <a:t>	 </a:t>
            </a:r>
            <a:r>
              <a:rPr lang="ru-RU" sz="2800" dirty="0" smtClean="0"/>
              <a:t>НОД(</a:t>
            </a:r>
            <a:r>
              <a:rPr lang="en-US" sz="2800" dirty="0" err="1"/>
              <a:t>a,b</a:t>
            </a:r>
            <a:r>
              <a:rPr lang="en-US" sz="2800" dirty="0"/>
              <a:t>) = </a:t>
            </a:r>
            <a:r>
              <a:rPr lang="en-US" sz="2800" dirty="0" smtClean="0"/>
              <a:t>1</a:t>
            </a:r>
            <a:endParaRPr lang="ru-RU" sz="28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97929" y="1431939"/>
            <a:ext cx="9036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Идея</a:t>
            </a:r>
            <a:r>
              <a:rPr lang="ru-RU" sz="2800" dirty="0" smtClean="0"/>
              <a:t>: 	НОК(А,В) можно найти через НОД(А,В)!</a:t>
            </a:r>
            <a:endParaRPr lang="en-US" sz="28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97929" y="3845421"/>
            <a:ext cx="90508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Рассмотрим число </a:t>
            </a:r>
            <a:r>
              <a:rPr lang="en-US" sz="2800" dirty="0" smtClean="0"/>
              <a:t>Q = (A∙B)/</a:t>
            </a:r>
            <a:r>
              <a:rPr lang="ru-RU" sz="2800" dirty="0"/>
              <a:t>НОД(А,В</a:t>
            </a:r>
            <a:r>
              <a:rPr lang="ru-RU" sz="2800" dirty="0" smtClean="0"/>
              <a:t>)</a:t>
            </a:r>
            <a:r>
              <a:rPr lang="en-US" sz="2800" dirty="0" smtClean="0"/>
              <a:t> = </a:t>
            </a:r>
            <a:r>
              <a:rPr lang="en-US" sz="2800" dirty="0" err="1" smtClean="0"/>
              <a:t>a∙b</a:t>
            </a:r>
            <a:r>
              <a:rPr lang="en-US" sz="2800" dirty="0" smtClean="0"/>
              <a:t>∙</a:t>
            </a:r>
            <a:r>
              <a:rPr lang="ru-RU" sz="2800" dirty="0" smtClean="0"/>
              <a:t>НОД(А,В)</a:t>
            </a:r>
            <a:endParaRPr lang="en-US" sz="2800" dirty="0" smtClean="0"/>
          </a:p>
          <a:p>
            <a:r>
              <a:rPr lang="ru-RU" sz="2800" dirty="0" smtClean="0"/>
              <a:t>Очевидно, что </a:t>
            </a:r>
            <a:r>
              <a:rPr lang="en-US" sz="2800" dirty="0" smtClean="0"/>
              <a:t>Q ⁞ A </a:t>
            </a:r>
            <a:r>
              <a:rPr lang="ru-RU" sz="2800" dirty="0" smtClean="0"/>
              <a:t>и </a:t>
            </a:r>
            <a:r>
              <a:rPr lang="en-US" sz="2800" dirty="0" smtClean="0"/>
              <a:t>Q ⁞ B, </a:t>
            </a:r>
            <a:r>
              <a:rPr lang="ru-RU" sz="2800" dirty="0" smtClean="0"/>
              <a:t>т.е. это </a:t>
            </a:r>
            <a:r>
              <a:rPr lang="ru-RU" sz="2800" i="1" dirty="0" smtClean="0"/>
              <a:t>общее кратное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Поскольку НОД – это наибольший делитель чисел А и В,</a:t>
            </a:r>
            <a:br>
              <a:rPr lang="ru-RU" sz="2800" dirty="0" smtClean="0"/>
            </a:br>
            <a:r>
              <a:rPr lang="ru-RU" sz="2800" dirty="0" smtClean="0"/>
              <a:t>а произведение </a:t>
            </a:r>
            <a:r>
              <a:rPr lang="en-US" sz="2800" dirty="0"/>
              <a:t>A∙</a:t>
            </a:r>
            <a:r>
              <a:rPr lang="en-US" sz="2800" dirty="0" smtClean="0"/>
              <a:t>B</a:t>
            </a:r>
            <a:r>
              <a:rPr lang="ru-RU" sz="2800" dirty="0" smtClean="0"/>
              <a:t> – неизменно, то </a:t>
            </a:r>
            <a:r>
              <a:rPr lang="en-US" sz="2800" dirty="0" smtClean="0"/>
              <a:t>Q – </a:t>
            </a:r>
            <a:r>
              <a:rPr lang="ru-RU" sz="2800" dirty="0" smtClean="0"/>
              <a:t>наименьшее!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7929" y="2193281"/>
            <a:ext cx="36099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Пусть</a:t>
            </a:r>
            <a:r>
              <a:rPr lang="ru-RU" sz="2800" dirty="0" smtClean="0"/>
              <a:t> </a:t>
            </a:r>
            <a:r>
              <a:rPr lang="en-US" sz="2800" dirty="0" smtClean="0"/>
              <a:t> n = </a:t>
            </a:r>
            <a:r>
              <a:rPr lang="ru-RU" sz="2800" dirty="0" smtClean="0"/>
              <a:t>НОД(А,В)</a:t>
            </a:r>
          </a:p>
          <a:p>
            <a:r>
              <a:rPr lang="en-US" sz="2800" dirty="0" smtClean="0"/>
              <a:t>	 a</a:t>
            </a:r>
            <a:r>
              <a:rPr lang="ru-RU" sz="2800" dirty="0" smtClean="0"/>
              <a:t> = А/НОД(А,В)</a:t>
            </a:r>
          </a:p>
          <a:p>
            <a:r>
              <a:rPr lang="ru-RU" sz="2800" dirty="0" smtClean="0"/>
              <a:t>	</a:t>
            </a:r>
            <a:r>
              <a:rPr lang="en-US" sz="2800" dirty="0" smtClean="0"/>
              <a:t> b</a:t>
            </a:r>
            <a:r>
              <a:rPr lang="ru-RU" sz="2800" dirty="0" smtClean="0"/>
              <a:t> = </a:t>
            </a:r>
            <a:r>
              <a:rPr lang="en-US" sz="2800" dirty="0" smtClean="0"/>
              <a:t>B</a:t>
            </a:r>
            <a:r>
              <a:rPr lang="ru-RU" sz="2800" dirty="0" smtClean="0"/>
              <a:t>/НОД(А,В)</a:t>
            </a:r>
            <a:endParaRPr lang="ru-RU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1259632" y="5949280"/>
            <a:ext cx="6480720" cy="52322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  </a:t>
            </a:r>
            <a:r>
              <a:rPr lang="ru-RU" sz="2800" b="1" dirty="0" smtClean="0"/>
              <a:t>Вывод</a:t>
            </a:r>
            <a:r>
              <a:rPr lang="ru-RU" sz="2800" dirty="0" smtClean="0"/>
              <a:t>: 	</a:t>
            </a:r>
            <a:r>
              <a:rPr lang="ru-RU" sz="2800" b="1" dirty="0" smtClean="0">
                <a:solidFill>
                  <a:srgbClr val="002060"/>
                </a:solidFill>
              </a:rPr>
              <a:t>НОК(А,В) = </a:t>
            </a:r>
            <a:r>
              <a:rPr lang="en-US" sz="2800" b="1" dirty="0">
                <a:solidFill>
                  <a:srgbClr val="002060"/>
                </a:solidFill>
              </a:rPr>
              <a:t>(A∙B</a:t>
            </a:r>
            <a:r>
              <a:rPr lang="en-US" sz="2800" b="1" dirty="0" smtClean="0">
                <a:solidFill>
                  <a:srgbClr val="002060"/>
                </a:solidFill>
              </a:rPr>
              <a:t>)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>
                <a:solidFill>
                  <a:srgbClr val="002060"/>
                </a:solidFill>
              </a:rPr>
              <a:t>/</a:t>
            </a:r>
            <a:r>
              <a:rPr lang="ru-RU" sz="2800" b="1" dirty="0" smtClean="0">
                <a:solidFill>
                  <a:srgbClr val="002060"/>
                </a:solidFill>
              </a:rPr>
              <a:t> НОД(А,В)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63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  <p:bldP spid="15" grpId="0"/>
      <p:bldP spid="16" grpId="0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А теперь на Змеюке!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79512" y="1052736"/>
            <a:ext cx="8784976" cy="526297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#---</a:t>
            </a:r>
          </a:p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GCD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): 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b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!=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0: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	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b</a:t>
            </a:r>
          </a:p>
          <a:p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</a:t>
            </a:r>
          </a:p>
          <a:p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#--</a:t>
            </a:r>
            <a:r>
              <a:rPr lang="ru-RU" sz="28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-</a:t>
            </a:r>
            <a:endParaRPr lang="en-US" sz="2800" i="1" dirty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LCM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):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return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a*b//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GCD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i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#--</a:t>
            </a:r>
            <a:r>
              <a:rPr lang="ru-RU" sz="2800" i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-</a:t>
            </a:r>
            <a:endParaRPr lang="en-US" sz="2800" i="1" dirty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A,B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map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split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())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lcm =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LCM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(A,B)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(lcm)</a:t>
            </a:r>
          </a:p>
        </p:txBody>
      </p:sp>
      <p:grpSp>
        <p:nvGrpSpPr>
          <p:cNvPr id="65" name="Группа 64"/>
          <p:cNvGrpSpPr/>
          <p:nvPr/>
        </p:nvGrpSpPr>
        <p:grpSpPr>
          <a:xfrm>
            <a:off x="2987824" y="1503365"/>
            <a:ext cx="5976664" cy="369332"/>
            <a:chOff x="2641973" y="2420888"/>
            <a:chExt cx="5976664" cy="369332"/>
          </a:xfrm>
        </p:grpSpPr>
        <p:sp>
          <p:nvSpPr>
            <p:cNvPr id="48" name="TextBox 47"/>
            <p:cNvSpPr txBox="1"/>
            <p:nvPr/>
          </p:nvSpPr>
          <p:spPr>
            <a:xfrm>
              <a:off x="5220072" y="2420888"/>
              <a:ext cx="33985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361950" algn="l"/>
                </a:tabLst>
              </a:pPr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  <a:t>Функция </a:t>
              </a:r>
              <a:r>
                <a:rPr lang="en-US" dirty="0" smtClean="0">
                  <a:solidFill>
                    <a:schemeClr val="accent3">
                      <a:lumMod val="75000"/>
                    </a:schemeClr>
                  </a:solidFill>
                </a:rPr>
                <a:t>GCD() –</a:t>
              </a:r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  <a:t> НОД двух чисел</a:t>
              </a:r>
              <a:endParaRPr lang="ru-RU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cxnSp>
          <p:nvCxnSpPr>
            <p:cNvPr id="54" name="Прямая со стрелкой 53"/>
            <p:cNvCxnSpPr>
              <a:stCxn id="48" idx="1"/>
            </p:cNvCxnSpPr>
            <p:nvPr/>
          </p:nvCxnSpPr>
          <p:spPr>
            <a:xfrm flipH="1">
              <a:off x="2641973" y="2605554"/>
              <a:ext cx="2578099" cy="84785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Группа 18"/>
          <p:cNvGrpSpPr/>
          <p:nvPr/>
        </p:nvGrpSpPr>
        <p:grpSpPr>
          <a:xfrm>
            <a:off x="2987824" y="3667093"/>
            <a:ext cx="5976664" cy="369332"/>
            <a:chOff x="2641973" y="2420888"/>
            <a:chExt cx="5976664" cy="369332"/>
          </a:xfrm>
        </p:grpSpPr>
        <p:sp>
          <p:nvSpPr>
            <p:cNvPr id="20" name="TextBox 19"/>
            <p:cNvSpPr txBox="1"/>
            <p:nvPr/>
          </p:nvSpPr>
          <p:spPr>
            <a:xfrm>
              <a:off x="5220072" y="2420888"/>
              <a:ext cx="33985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361950" algn="l"/>
                </a:tabLst>
              </a:pPr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  <a:t>Функция </a:t>
              </a:r>
              <a:r>
                <a:rPr lang="en-US" dirty="0" smtClean="0">
                  <a:solidFill>
                    <a:schemeClr val="accent3">
                      <a:lumMod val="75000"/>
                    </a:schemeClr>
                  </a:solidFill>
                </a:rPr>
                <a:t>LCM() –</a:t>
              </a:r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  <a:t> НОК двух чисел</a:t>
              </a:r>
              <a:endParaRPr lang="ru-RU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cxnSp>
          <p:nvCxnSpPr>
            <p:cNvPr id="21" name="Прямая со стрелкой 20"/>
            <p:cNvCxnSpPr>
              <a:stCxn id="20" idx="1"/>
            </p:cNvCxnSpPr>
            <p:nvPr/>
          </p:nvCxnSpPr>
          <p:spPr>
            <a:xfrm flipH="1">
              <a:off x="2641973" y="2605554"/>
              <a:ext cx="2578099" cy="47910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694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Удав с защитой от нуля!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72988" y="980728"/>
            <a:ext cx="8784976" cy="569386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GCD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): 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b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!=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0: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	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b</a:t>
            </a:r>
          </a:p>
          <a:p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</a:t>
            </a:r>
          </a:p>
          <a:p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#--</a:t>
            </a:r>
            <a:r>
              <a:rPr lang="ru-RU" sz="28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-</a:t>
            </a:r>
            <a:endParaRPr lang="en-US" sz="2800" i="1" dirty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LCM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):</a:t>
            </a:r>
          </a:p>
          <a:p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if a*b==0: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0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	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else: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   return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a*b//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GCD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i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#--</a:t>
            </a:r>
            <a:r>
              <a:rPr lang="ru-RU" sz="2800" i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-</a:t>
            </a:r>
            <a:endParaRPr lang="en-US" sz="2800" i="1" dirty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A,B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map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split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())</a:t>
            </a:r>
          </a:p>
          <a:p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LCM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(A,B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48065" y="1268760"/>
            <a:ext cx="36724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«Защита от нуля»:</a:t>
            </a:r>
          </a:p>
          <a:p>
            <a:pPr>
              <a:tabLst>
                <a:tab pos="361950" algn="l"/>
              </a:tabLst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Если одно из чисел равно 0, то и НОК(А,В) = 0.  Функция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LCM() –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НОК двух чисел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2" name="Прямая со стрелкой 11"/>
          <p:cNvCxnSpPr>
            <a:stCxn id="11" idx="1"/>
          </p:cNvCxnSpPr>
          <p:nvPr/>
        </p:nvCxnSpPr>
        <p:spPr>
          <a:xfrm flipH="1">
            <a:off x="3059833" y="1868925"/>
            <a:ext cx="2088232" cy="1432611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858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С зубочисткой на толпу!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908720"/>
            <a:ext cx="9036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Задача:</a:t>
            </a:r>
            <a:r>
              <a:rPr lang="ru-RU" sz="2800" dirty="0" smtClean="0"/>
              <a:t>	найти НОК(</a:t>
            </a:r>
            <a:r>
              <a:rPr lang="en-US" sz="2800" dirty="0" smtClean="0"/>
              <a:t>A, B, C, D, E, …</a:t>
            </a:r>
            <a:r>
              <a:rPr lang="ru-RU" sz="2800" dirty="0" smtClean="0"/>
              <a:t>)</a:t>
            </a:r>
            <a:endParaRPr lang="ru-RU" sz="2800" b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19683" y="1460540"/>
            <a:ext cx="903649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Идея</a:t>
            </a:r>
            <a:r>
              <a:rPr lang="ru-RU" sz="2800" dirty="0" smtClean="0"/>
              <a:t>:	 Рассмотрим случай с тремя числами А,В,С.</a:t>
            </a:r>
          </a:p>
          <a:p>
            <a:r>
              <a:rPr lang="ru-RU" sz="2800" dirty="0" smtClean="0"/>
              <a:t>Пусть   </a:t>
            </a:r>
            <a:r>
              <a:rPr lang="en-US" sz="2800" b="1" dirty="0" smtClean="0"/>
              <a:t>K</a:t>
            </a:r>
            <a:r>
              <a:rPr lang="ru-RU" sz="2800" b="1" dirty="0" smtClean="0"/>
              <a:t> = НОК(А,В</a:t>
            </a:r>
            <a:r>
              <a:rPr lang="en-US" sz="2800" b="1" dirty="0" smtClean="0"/>
              <a:t>,C</a:t>
            </a:r>
            <a:r>
              <a:rPr lang="ru-RU" sz="2800" b="1" dirty="0" smtClean="0"/>
              <a:t>)</a:t>
            </a:r>
            <a:r>
              <a:rPr lang="ru-RU" sz="2800" dirty="0" smtClean="0"/>
              <a:t>,   и   </a:t>
            </a:r>
            <a:r>
              <a:rPr lang="en-US" sz="2800" b="1" dirty="0" smtClean="0"/>
              <a:t>k = </a:t>
            </a:r>
            <a:r>
              <a:rPr lang="ru-RU" sz="2800" b="1" dirty="0" smtClean="0"/>
              <a:t>НОК(А,В)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Для них выполняются условия:</a:t>
            </a:r>
          </a:p>
          <a:p>
            <a:pPr>
              <a:tabLst>
                <a:tab pos="542925" algn="l"/>
                <a:tab pos="1790700" algn="l"/>
              </a:tabLst>
            </a:pPr>
            <a:r>
              <a:rPr lang="ru-RU" sz="2800" dirty="0" smtClean="0"/>
              <a:t>	</a:t>
            </a:r>
            <a:r>
              <a:rPr lang="en-US" sz="2800" b="1" dirty="0" smtClean="0"/>
              <a:t>K</a:t>
            </a:r>
            <a:r>
              <a:rPr lang="ru-RU" sz="2800" b="1" dirty="0" smtClean="0"/>
              <a:t> ≥ </a:t>
            </a:r>
            <a:r>
              <a:rPr lang="en-US" sz="2800" b="1" dirty="0" smtClean="0"/>
              <a:t>k	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НОК(А,В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,C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≥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НОК(А,В)</a:t>
            </a:r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tabLst>
                <a:tab pos="542925" algn="l"/>
                <a:tab pos="1790700" algn="l"/>
              </a:tabLst>
            </a:pPr>
            <a:r>
              <a:rPr lang="en-US" sz="2800" dirty="0"/>
              <a:t>	</a:t>
            </a:r>
            <a:r>
              <a:rPr lang="en-US" sz="2800" b="1" dirty="0"/>
              <a:t>K</a:t>
            </a:r>
            <a:r>
              <a:rPr lang="en-US" sz="2800" b="1" dirty="0" smtClean="0"/>
              <a:t> ⁞ k	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НОК(А,В) кратен только числам А и В</a:t>
            </a:r>
          </a:p>
          <a:p>
            <a:pPr>
              <a:tabLst>
                <a:tab pos="542925" algn="l"/>
                <a:tab pos="1790700" algn="l"/>
              </a:tabLst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	НОК(А,В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,C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)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кратен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числам А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В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и ещё С.</a:t>
            </a:r>
          </a:p>
        </p:txBody>
      </p:sp>
      <p:sp>
        <p:nvSpPr>
          <p:cNvPr id="8" name="Левая фигурная скобка 7"/>
          <p:cNvSpPr/>
          <p:nvPr/>
        </p:nvSpPr>
        <p:spPr>
          <a:xfrm>
            <a:off x="467544" y="2852936"/>
            <a:ext cx="288032" cy="792088"/>
          </a:xfrm>
          <a:prstGeom prst="leftBrace">
            <a:avLst>
              <a:gd name="adj1" fmla="val 51323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105966" y="4221088"/>
            <a:ext cx="90239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800" b="1"/>
            </a:lvl1pPr>
          </a:lstStyle>
          <a:p>
            <a:r>
              <a:rPr lang="ru-RU" b="0" dirty="0" smtClean="0"/>
              <a:t>Значит, </a:t>
            </a:r>
            <a:r>
              <a:rPr lang="en-US" b="0" dirty="0"/>
              <a:t>K</a:t>
            </a:r>
            <a:r>
              <a:rPr lang="en-US" b="0" dirty="0" smtClean="0"/>
              <a:t> – </a:t>
            </a:r>
            <a:r>
              <a:rPr lang="ru-RU" b="0" dirty="0" smtClean="0"/>
              <a:t>кратно НОК(А,В) и для </a:t>
            </a:r>
            <a:r>
              <a:rPr lang="en-US" b="0" dirty="0" smtClean="0"/>
              <a:t>C</a:t>
            </a:r>
            <a:r>
              <a:rPr lang="ru-RU" b="0" dirty="0" smtClean="0"/>
              <a:t>.</a:t>
            </a:r>
            <a:br>
              <a:rPr lang="ru-RU" b="0" dirty="0" smtClean="0"/>
            </a:br>
            <a:r>
              <a:rPr lang="ru-RU" b="0" dirty="0" smtClean="0"/>
              <a:t>Наименьшее значение для </a:t>
            </a:r>
            <a:r>
              <a:rPr lang="en-US" b="0" dirty="0" smtClean="0"/>
              <a:t>K =</a:t>
            </a:r>
            <a:r>
              <a:rPr lang="ru-RU" b="0" dirty="0" smtClean="0"/>
              <a:t>НОК(</a:t>
            </a:r>
            <a:r>
              <a:rPr lang="en-US" b="0" dirty="0" err="1" smtClean="0"/>
              <a:t>k,C</a:t>
            </a:r>
            <a:r>
              <a:rPr lang="en-US" b="0" dirty="0" smtClean="0"/>
              <a:t>)</a:t>
            </a:r>
            <a:r>
              <a:rPr lang="ru-RU" b="0" dirty="0" smtClean="0"/>
              <a:t> =НОК(НОК(А,В</a:t>
            </a:r>
            <a:r>
              <a:rPr lang="ru-RU" b="0" dirty="0"/>
              <a:t>),С</a:t>
            </a:r>
            <a:r>
              <a:rPr lang="ru-RU" b="0" dirty="0" smtClean="0"/>
              <a:t>)</a:t>
            </a:r>
            <a:endParaRPr lang="ru-RU" b="0" dirty="0"/>
          </a:p>
        </p:txBody>
      </p:sp>
      <p:sp>
        <p:nvSpPr>
          <p:cNvPr id="25" name="TextBox 24"/>
          <p:cNvSpPr txBox="1"/>
          <p:nvPr/>
        </p:nvSpPr>
        <p:spPr>
          <a:xfrm>
            <a:off x="105966" y="5680412"/>
            <a:ext cx="8916491" cy="954107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tabLst>
                <a:tab pos="542925" algn="l"/>
                <a:tab pos="1790700" algn="l"/>
              </a:tabLst>
            </a:pPr>
            <a:r>
              <a:rPr lang="ru-RU" sz="2800" b="1" dirty="0" smtClean="0">
                <a:solidFill>
                  <a:srgbClr val="002060"/>
                </a:solidFill>
              </a:rPr>
              <a:t>Формулы для НОК трёх чисел (и более)</a:t>
            </a:r>
          </a:p>
          <a:p>
            <a:pPr>
              <a:tabLst>
                <a:tab pos="542925" algn="l"/>
                <a:tab pos="1790700" algn="l"/>
              </a:tabLst>
            </a:pPr>
            <a:r>
              <a:rPr lang="ru-RU" sz="2800" dirty="0"/>
              <a:t>	</a:t>
            </a:r>
            <a:r>
              <a:rPr lang="ru-RU" sz="2800" b="1" dirty="0" smtClean="0"/>
              <a:t>НОК(</a:t>
            </a:r>
            <a:r>
              <a:rPr lang="ru-RU" sz="2800" dirty="0" smtClean="0"/>
              <a:t>А,В,С</a:t>
            </a:r>
            <a:r>
              <a:rPr lang="ru-RU" sz="2800" b="1" dirty="0" smtClean="0"/>
              <a:t>)</a:t>
            </a:r>
            <a:r>
              <a:rPr lang="en-US" sz="2800" b="1" dirty="0" smtClean="0"/>
              <a:t> = </a:t>
            </a:r>
            <a:r>
              <a:rPr lang="ru-RU" sz="2800" b="1" dirty="0" smtClean="0"/>
              <a:t>НОК(НОК(</a:t>
            </a:r>
            <a:r>
              <a:rPr lang="ru-RU" sz="2800" dirty="0" smtClean="0"/>
              <a:t>А,В</a:t>
            </a:r>
            <a:r>
              <a:rPr lang="ru-RU" sz="2800" b="1" dirty="0" smtClean="0"/>
              <a:t>)</a:t>
            </a:r>
            <a:r>
              <a:rPr lang="ru-RU" sz="2800" dirty="0" smtClean="0"/>
              <a:t>,С</a:t>
            </a:r>
            <a:r>
              <a:rPr lang="ru-RU" sz="2800" b="1" dirty="0" smtClean="0"/>
              <a:t>) = НОК(</a:t>
            </a:r>
            <a:r>
              <a:rPr lang="ru-RU" sz="2800" dirty="0" smtClean="0"/>
              <a:t>А,</a:t>
            </a:r>
            <a:r>
              <a:rPr lang="ru-RU" sz="2800" b="1" dirty="0" smtClean="0"/>
              <a:t> НОК(</a:t>
            </a:r>
            <a:r>
              <a:rPr lang="ru-RU" sz="2800" dirty="0" smtClean="0"/>
              <a:t>В,С</a:t>
            </a:r>
            <a:r>
              <a:rPr lang="ru-RU" sz="2800" b="1" dirty="0" smtClean="0"/>
              <a:t>))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917130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40" grpId="0" animBg="1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А теперь на Удаве!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79512" y="1052736"/>
            <a:ext cx="8784976" cy="569386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#---</a:t>
            </a:r>
          </a:p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GCD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): 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while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b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!=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0: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		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b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</a:t>
            </a:r>
          </a:p>
          <a:p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#--</a:t>
            </a:r>
            <a:r>
              <a:rPr lang="ru-RU" sz="28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-</a:t>
            </a:r>
            <a:endParaRPr lang="en-US" sz="2800" i="1" dirty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LCM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):</a:t>
            </a:r>
          </a:p>
          <a:p>
            <a:r>
              <a:rPr lang="en-US" sz="2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a*b//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GCD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i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#--</a:t>
            </a:r>
            <a:r>
              <a:rPr lang="ru-RU" sz="2800" i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-</a:t>
            </a:r>
            <a:endParaRPr lang="en-US" sz="2800" i="1" dirty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t = A[0]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A:</a:t>
            </a:r>
          </a:p>
          <a:p>
            <a:r>
              <a:rPr lang="en-US" sz="2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t = 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LCM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t,x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(t)</a:t>
            </a:r>
          </a:p>
        </p:txBody>
      </p:sp>
      <p:grpSp>
        <p:nvGrpSpPr>
          <p:cNvPr id="65" name="Группа 64"/>
          <p:cNvGrpSpPr/>
          <p:nvPr/>
        </p:nvGrpSpPr>
        <p:grpSpPr>
          <a:xfrm>
            <a:off x="2987824" y="1384117"/>
            <a:ext cx="5956051" cy="369332"/>
            <a:chOff x="2687688" y="2420888"/>
            <a:chExt cx="5956051" cy="369332"/>
          </a:xfrm>
        </p:grpSpPr>
        <p:sp>
          <p:nvSpPr>
            <p:cNvPr id="48" name="TextBox 47"/>
            <p:cNvSpPr txBox="1"/>
            <p:nvPr/>
          </p:nvSpPr>
          <p:spPr>
            <a:xfrm>
              <a:off x="5220072" y="2420888"/>
              <a:ext cx="34236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  <a:t>Функция </a:t>
              </a:r>
              <a:r>
                <a:rPr lang="en-US" dirty="0" smtClean="0">
                  <a:solidFill>
                    <a:schemeClr val="accent3">
                      <a:lumMod val="75000"/>
                    </a:schemeClr>
                  </a:solidFill>
                </a:rPr>
                <a:t>GCD() –</a:t>
              </a:r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  <a:t> НОД двух чисел</a:t>
              </a:r>
              <a:endParaRPr lang="ru-RU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cxnSp>
          <p:nvCxnSpPr>
            <p:cNvPr id="54" name="Прямая со стрелкой 53"/>
            <p:cNvCxnSpPr>
              <a:stCxn id="48" idx="1"/>
            </p:cNvCxnSpPr>
            <p:nvPr/>
          </p:nvCxnSpPr>
          <p:spPr>
            <a:xfrm flipH="1">
              <a:off x="2687688" y="2605554"/>
              <a:ext cx="2532384" cy="184666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Группа 65"/>
          <p:cNvGrpSpPr/>
          <p:nvPr/>
        </p:nvGrpSpPr>
        <p:grpSpPr>
          <a:xfrm>
            <a:off x="1979712" y="4759403"/>
            <a:ext cx="6964163" cy="369332"/>
            <a:chOff x="1568277" y="4437112"/>
            <a:chExt cx="6964163" cy="369332"/>
          </a:xfrm>
        </p:grpSpPr>
        <p:sp>
          <p:nvSpPr>
            <p:cNvPr id="49" name="TextBox 48"/>
            <p:cNvSpPr txBox="1"/>
            <p:nvPr/>
          </p:nvSpPr>
          <p:spPr>
            <a:xfrm>
              <a:off x="3923928" y="4437112"/>
              <a:ext cx="46085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  <a:t>Берём 1-й элемент списка – он сам себе НОК</a:t>
              </a:r>
              <a:endParaRPr lang="ru-RU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cxnSp>
          <p:nvCxnSpPr>
            <p:cNvPr id="56" name="Прямая со стрелкой 55"/>
            <p:cNvCxnSpPr>
              <a:stCxn id="49" idx="1"/>
            </p:cNvCxnSpPr>
            <p:nvPr/>
          </p:nvCxnSpPr>
          <p:spPr>
            <a:xfrm flipH="1">
              <a:off x="1568277" y="4621778"/>
              <a:ext cx="2355651" cy="184666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Группа 66"/>
          <p:cNvGrpSpPr/>
          <p:nvPr/>
        </p:nvGrpSpPr>
        <p:grpSpPr>
          <a:xfrm>
            <a:off x="2627784" y="5244717"/>
            <a:ext cx="6336704" cy="369332"/>
            <a:chOff x="2627784" y="5013176"/>
            <a:chExt cx="6336704" cy="369332"/>
          </a:xfrm>
        </p:grpSpPr>
        <p:sp>
          <p:nvSpPr>
            <p:cNvPr id="50" name="TextBox 49"/>
            <p:cNvSpPr txBox="1"/>
            <p:nvPr/>
          </p:nvSpPr>
          <p:spPr>
            <a:xfrm>
              <a:off x="4427984" y="5013176"/>
              <a:ext cx="4536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  <a:t>По очереди выбираем все элементы списка</a:t>
              </a:r>
              <a:endParaRPr lang="ru-RU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cxnSp>
          <p:nvCxnSpPr>
            <p:cNvPr id="59" name="Прямая со стрелкой 58"/>
            <p:cNvCxnSpPr>
              <a:stCxn id="50" idx="1"/>
            </p:cNvCxnSpPr>
            <p:nvPr/>
          </p:nvCxnSpPr>
          <p:spPr>
            <a:xfrm flipH="1">
              <a:off x="2627784" y="5197842"/>
              <a:ext cx="1800200" cy="149160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Группа 67"/>
          <p:cNvGrpSpPr/>
          <p:nvPr/>
        </p:nvGrpSpPr>
        <p:grpSpPr>
          <a:xfrm>
            <a:off x="3687291" y="5729638"/>
            <a:ext cx="5256584" cy="646331"/>
            <a:chOff x="3687291" y="5729638"/>
            <a:chExt cx="5256584" cy="646331"/>
          </a:xfrm>
        </p:grpSpPr>
        <p:sp>
          <p:nvSpPr>
            <p:cNvPr id="51" name="TextBox 50"/>
            <p:cNvSpPr txBox="1"/>
            <p:nvPr/>
          </p:nvSpPr>
          <p:spPr>
            <a:xfrm>
              <a:off x="4407371" y="5729638"/>
              <a:ext cx="45365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  <a:t>Вычисляем НОК текущего числа</a:t>
              </a:r>
              <a:b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</a:br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  <a:t> и НОК-а предыдущих чисел</a:t>
              </a:r>
              <a:endParaRPr lang="ru-RU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cxnSp>
          <p:nvCxnSpPr>
            <p:cNvPr id="61" name="Прямая со стрелкой 60"/>
            <p:cNvCxnSpPr>
              <a:stCxn id="51" idx="1"/>
            </p:cNvCxnSpPr>
            <p:nvPr/>
          </p:nvCxnSpPr>
          <p:spPr>
            <a:xfrm flipH="1" flipV="1">
              <a:off x="3687291" y="6052803"/>
              <a:ext cx="720080" cy="1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Группа 68"/>
          <p:cNvGrpSpPr/>
          <p:nvPr/>
        </p:nvGrpSpPr>
        <p:grpSpPr>
          <a:xfrm>
            <a:off x="2123728" y="6375732"/>
            <a:ext cx="6840760" cy="369332"/>
            <a:chOff x="2123728" y="6375732"/>
            <a:chExt cx="6840760" cy="369332"/>
          </a:xfrm>
        </p:grpSpPr>
        <p:sp>
          <p:nvSpPr>
            <p:cNvPr id="52" name="TextBox 51"/>
            <p:cNvSpPr txBox="1"/>
            <p:nvPr/>
          </p:nvSpPr>
          <p:spPr>
            <a:xfrm>
              <a:off x="4444702" y="6375732"/>
              <a:ext cx="45197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  <a:t>А вот и ответ!</a:t>
              </a:r>
              <a:endParaRPr lang="ru-RU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cxnSp>
          <p:nvCxnSpPr>
            <p:cNvPr id="64" name="Прямая со стрелкой 63"/>
            <p:cNvCxnSpPr>
              <a:stCxn id="52" idx="1"/>
            </p:cNvCxnSpPr>
            <p:nvPr/>
          </p:nvCxnSpPr>
          <p:spPr>
            <a:xfrm flipH="1" flipV="1">
              <a:off x="2123728" y="6453336"/>
              <a:ext cx="2320974" cy="107062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Группа 18"/>
          <p:cNvGrpSpPr/>
          <p:nvPr/>
        </p:nvGrpSpPr>
        <p:grpSpPr>
          <a:xfrm>
            <a:off x="2987824" y="3303553"/>
            <a:ext cx="5956051" cy="596116"/>
            <a:chOff x="2687688" y="2420888"/>
            <a:chExt cx="5956051" cy="596116"/>
          </a:xfrm>
        </p:grpSpPr>
        <p:sp>
          <p:nvSpPr>
            <p:cNvPr id="20" name="TextBox 19"/>
            <p:cNvSpPr txBox="1"/>
            <p:nvPr/>
          </p:nvSpPr>
          <p:spPr>
            <a:xfrm>
              <a:off x="5220072" y="2420888"/>
              <a:ext cx="34236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  <a:t>Функция </a:t>
              </a:r>
              <a:r>
                <a:rPr lang="en-US" dirty="0" smtClean="0">
                  <a:solidFill>
                    <a:schemeClr val="accent3">
                      <a:lumMod val="75000"/>
                    </a:schemeClr>
                  </a:solidFill>
                </a:rPr>
                <a:t>LCM() –</a:t>
              </a:r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  <a:t> НОК двух чисел</a:t>
              </a:r>
              <a:endParaRPr lang="ru-RU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cxnSp>
          <p:nvCxnSpPr>
            <p:cNvPr id="21" name="Прямая со стрелкой 20"/>
            <p:cNvCxnSpPr>
              <a:stCxn id="20" idx="1"/>
            </p:cNvCxnSpPr>
            <p:nvPr/>
          </p:nvCxnSpPr>
          <p:spPr>
            <a:xfrm flipH="1">
              <a:off x="2687688" y="2605554"/>
              <a:ext cx="2532384" cy="411450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2353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Определения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908720"/>
            <a:ext cx="90364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Наибольший общий делитель нескольких чисел (НОД)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	</a:t>
            </a:r>
            <a:r>
              <a:rPr lang="en-US" sz="2800" dirty="0" smtClean="0"/>
              <a:t>(Greatest Common Divider, GCD)</a:t>
            </a:r>
            <a:endParaRPr lang="ru-RU" sz="2800" dirty="0" smtClean="0"/>
          </a:p>
          <a:p>
            <a:r>
              <a:rPr lang="ru-RU" sz="2800" dirty="0" smtClean="0"/>
              <a:t>= наибольшее натуральное число, на которое нацело делится каждое из исходных чисел.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504" y="4941168"/>
            <a:ext cx="90364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Наименьшее общее кратное нескольких чисел (НОК)</a:t>
            </a:r>
            <a:endParaRPr lang="en-US" sz="2800" b="1" dirty="0" smtClean="0"/>
          </a:p>
          <a:p>
            <a:r>
              <a:rPr lang="en-US" sz="2800" dirty="0" smtClean="0"/>
              <a:t>	(Least Common Multiple, LCM)</a:t>
            </a:r>
            <a:endParaRPr lang="ru-RU" sz="2800" dirty="0" smtClean="0"/>
          </a:p>
          <a:p>
            <a:r>
              <a:rPr lang="ru-RU" sz="2800" dirty="0" smtClean="0"/>
              <a:t>= наименьшее натуральное число, которое нацело делится на каждое из исходных чисел.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2890" y="3140968"/>
            <a:ext cx="90364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Взаимно простые числа</a:t>
            </a:r>
            <a:r>
              <a:rPr lang="ru-RU" sz="2800" dirty="0" smtClean="0"/>
              <a:t>:</a:t>
            </a:r>
          </a:p>
          <a:p>
            <a:r>
              <a:rPr lang="ru-RU" sz="2800" dirty="0" smtClean="0"/>
              <a:t>Числа А и В называются взаимно простыми, если они не имеют общих делителей, кроме 1:		</a:t>
            </a:r>
            <a:r>
              <a:rPr lang="ru-RU" sz="2800" b="1" dirty="0" smtClean="0">
                <a:solidFill>
                  <a:srgbClr val="002060"/>
                </a:solidFill>
              </a:rPr>
              <a:t>НОД(А,В) = 1</a:t>
            </a:r>
            <a:r>
              <a:rPr lang="ru-RU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192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Примеры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908720"/>
            <a:ext cx="90364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Наибольший общий делитель нескольких чисел (НОД)</a:t>
            </a:r>
          </a:p>
          <a:p>
            <a:r>
              <a:rPr lang="ru-RU" sz="2800" dirty="0" smtClean="0"/>
              <a:t>НОД (5, 6) = 1</a:t>
            </a:r>
            <a:r>
              <a:rPr lang="ru-RU" sz="2800" dirty="0"/>
              <a:t>	</a:t>
            </a:r>
            <a:r>
              <a:rPr lang="ru-RU" sz="2800" dirty="0" smtClean="0"/>
              <a:t>	НОД (5, 10, 115) </a:t>
            </a:r>
            <a:r>
              <a:rPr lang="ru-RU" sz="2800" dirty="0"/>
              <a:t>= </a:t>
            </a:r>
            <a:r>
              <a:rPr lang="ru-RU" sz="2800" dirty="0" smtClean="0"/>
              <a:t>5</a:t>
            </a:r>
          </a:p>
          <a:p>
            <a:r>
              <a:rPr lang="ru-RU" sz="2800" dirty="0" smtClean="0"/>
              <a:t>НОД (14, 15</a:t>
            </a:r>
            <a:r>
              <a:rPr lang="ru-RU" sz="2800" dirty="0"/>
              <a:t>) = </a:t>
            </a:r>
            <a:r>
              <a:rPr lang="ru-RU" sz="2800" dirty="0" smtClean="0"/>
              <a:t>1		НОД (91, 1001, 52) = 13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4725144"/>
            <a:ext cx="90364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Наименьшее общее кратное нескольких чисел (НОК):</a:t>
            </a:r>
          </a:p>
          <a:p>
            <a:r>
              <a:rPr lang="ru-RU" sz="2800" dirty="0" smtClean="0"/>
              <a:t>НОК(4, 5) = 20		НОК(10, 20, 30, 40) = 120</a:t>
            </a:r>
          </a:p>
          <a:p>
            <a:r>
              <a:rPr lang="ru-RU" sz="2800" dirty="0" smtClean="0"/>
              <a:t>НОК(12, 15) = 60		НОК(7, 11, 13) = 1001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7504" y="2789312"/>
            <a:ext cx="90364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Взаимно простые числа</a:t>
            </a:r>
            <a:r>
              <a:rPr lang="ru-RU" sz="2800" dirty="0" smtClean="0"/>
              <a:t>:</a:t>
            </a:r>
          </a:p>
          <a:p>
            <a:r>
              <a:rPr lang="ru-RU" sz="2800" dirty="0" smtClean="0"/>
              <a:t>(см. выше) 14 и 15 – взаимно простые числа, хотя каждое из них является составным.</a:t>
            </a:r>
          </a:p>
        </p:txBody>
      </p:sp>
    </p:spTree>
    <p:extLst>
      <p:ext uri="{BB962C8B-B14F-4D97-AF65-F5344CB8AC3E}">
        <p14:creationId xmlns:p14="http://schemas.microsoft.com/office/powerpoint/2010/main" val="214629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Использование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2518" y="1906908"/>
            <a:ext cx="561662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Поворотные устройства:</a:t>
            </a:r>
          </a:p>
          <a:p>
            <a:r>
              <a:rPr lang="ru-RU" sz="2400" dirty="0" smtClean="0"/>
              <a:t>Через сколько оборотов механизм возвратится в исходное состояние?</a:t>
            </a:r>
            <a:endParaRPr lang="ru-RU" sz="2400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6916672" y="1801985"/>
            <a:ext cx="1872208" cy="1512168"/>
            <a:chOff x="251520" y="2636912"/>
            <a:chExt cx="1872208" cy="1512168"/>
          </a:xfrm>
        </p:grpSpPr>
        <p:sp>
          <p:nvSpPr>
            <p:cNvPr id="3" name="32-конечная звезда 2"/>
            <p:cNvSpPr/>
            <p:nvPr/>
          </p:nvSpPr>
          <p:spPr>
            <a:xfrm>
              <a:off x="558652" y="2636912"/>
              <a:ext cx="864096" cy="864096"/>
            </a:xfrm>
            <a:prstGeom prst="star32">
              <a:avLst>
                <a:gd name="adj" fmla="val 44114"/>
              </a:avLst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24-конечная звезда 3"/>
            <p:cNvSpPr/>
            <p:nvPr/>
          </p:nvSpPr>
          <p:spPr>
            <a:xfrm>
              <a:off x="1259632" y="3146301"/>
              <a:ext cx="576064" cy="576064"/>
            </a:xfrm>
            <a:prstGeom prst="star24">
              <a:avLst>
                <a:gd name="adj" fmla="val 40807"/>
              </a:avLst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12-конечная звезда 7"/>
            <p:cNvSpPr/>
            <p:nvPr/>
          </p:nvSpPr>
          <p:spPr>
            <a:xfrm>
              <a:off x="1763688" y="3212976"/>
              <a:ext cx="288032" cy="288032"/>
            </a:xfrm>
            <a:prstGeom prst="star12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 flipH="1" flipV="1">
              <a:off x="251520" y="2636912"/>
              <a:ext cx="739180" cy="432048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oval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V="1">
              <a:off x="1907704" y="3068960"/>
              <a:ext cx="216024" cy="288032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oval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Овал 14"/>
            <p:cNvSpPr/>
            <p:nvPr/>
          </p:nvSpPr>
          <p:spPr>
            <a:xfrm>
              <a:off x="1475656" y="3362325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846684" y="3789040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>
              <a:stCxn id="16" idx="1"/>
              <a:endCxn id="15" idx="1"/>
            </p:cNvCxnSpPr>
            <p:nvPr/>
          </p:nvCxnSpPr>
          <p:spPr>
            <a:xfrm flipV="1">
              <a:off x="888865" y="3383416"/>
              <a:ext cx="607882" cy="44780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15" idx="5"/>
              <a:endCxn id="16" idx="5"/>
            </p:cNvCxnSpPr>
            <p:nvPr/>
          </p:nvCxnSpPr>
          <p:spPr>
            <a:xfrm flipH="1">
              <a:off x="1092535" y="3485250"/>
              <a:ext cx="506046" cy="54964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Дуга 21"/>
            <p:cNvSpPr/>
            <p:nvPr/>
          </p:nvSpPr>
          <p:spPr>
            <a:xfrm rot="9713829">
              <a:off x="745552" y="3717032"/>
              <a:ext cx="330213" cy="432048"/>
            </a:xfrm>
            <a:prstGeom prst="arc">
              <a:avLst/>
            </a:prstGeom>
            <a:ln>
              <a:solidFill>
                <a:schemeClr val="tx1"/>
              </a:solidFill>
              <a:headEnd type="none" w="med" len="med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02518" y="3523913"/>
            <a:ext cx="636413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Астрономические наблюдения:</a:t>
            </a:r>
          </a:p>
          <a:p>
            <a:r>
              <a:rPr lang="ru-RU" sz="2400" dirty="0" smtClean="0"/>
              <a:t>Когда повторится взаимное расположение наблюдаемых объектов?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73941" y="5003888"/>
            <a:ext cx="665787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Геометрия </a:t>
            </a:r>
            <a:r>
              <a:rPr lang="ru-RU" sz="2600" b="1" dirty="0"/>
              <a:t>(</a:t>
            </a:r>
            <a:r>
              <a:rPr lang="ru-RU" sz="2600" b="1" dirty="0" smtClean="0"/>
              <a:t>архитектура, </a:t>
            </a:r>
            <a:r>
              <a:rPr lang="ru-RU" sz="2600" b="1" dirty="0" err="1"/>
              <a:t>комп.графика</a:t>
            </a:r>
            <a:r>
              <a:rPr lang="ru-RU" sz="2600" b="1" dirty="0" smtClean="0"/>
              <a:t>, проектирование, кристаллография</a:t>
            </a:r>
            <a:r>
              <a:rPr lang="en-US" sz="2600" b="1" dirty="0" smtClean="0"/>
              <a:t> </a:t>
            </a:r>
            <a:r>
              <a:rPr lang="ru-RU" sz="2600" b="1" dirty="0" smtClean="0"/>
              <a:t>и т.д.)</a:t>
            </a:r>
            <a:r>
              <a:rPr lang="ru-RU" sz="2800" b="1" dirty="0" smtClean="0"/>
              <a:t>:</a:t>
            </a:r>
          </a:p>
          <a:p>
            <a:r>
              <a:rPr lang="ru-RU" sz="2400" dirty="0" smtClean="0"/>
              <a:t>Через какое количество узлов проходит прямая? В каком порядке она пересекает границы ячеек?</a:t>
            </a:r>
            <a:endParaRPr lang="ru-RU" sz="2400" dirty="0"/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853342"/>
              </p:ext>
            </p:extLst>
          </p:nvPr>
        </p:nvGraphicFramePr>
        <p:xfrm>
          <a:off x="6755546" y="5005005"/>
          <a:ext cx="2151830" cy="1706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183"/>
                <a:gridCol w="215183"/>
                <a:gridCol w="215183"/>
                <a:gridCol w="215183"/>
                <a:gridCol w="215183"/>
                <a:gridCol w="215183"/>
                <a:gridCol w="215183"/>
                <a:gridCol w="215183"/>
                <a:gridCol w="215183"/>
                <a:gridCol w="215183"/>
              </a:tblGrid>
              <a:tr h="198022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</a:tr>
              <a:tr h="198022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</a:tr>
              <a:tr h="198022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</a:tr>
              <a:tr h="198022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</a:tr>
              <a:tr h="198022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</a:tr>
              <a:tr h="198022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</a:tr>
              <a:tr h="198022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</a:tr>
              <a:tr h="198022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Прямая соединительная линия 27"/>
          <p:cNvCxnSpPr/>
          <p:nvPr/>
        </p:nvCxnSpPr>
        <p:spPr>
          <a:xfrm>
            <a:off x="6969313" y="5216862"/>
            <a:ext cx="1514475" cy="126682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Группа 37"/>
          <p:cNvGrpSpPr/>
          <p:nvPr/>
        </p:nvGrpSpPr>
        <p:grpSpPr>
          <a:xfrm>
            <a:off x="6731818" y="3529941"/>
            <a:ext cx="2315464" cy="1265956"/>
            <a:chOff x="6733838" y="2854624"/>
            <a:chExt cx="2315464" cy="1265956"/>
          </a:xfrm>
        </p:grpSpPr>
        <p:sp>
          <p:nvSpPr>
            <p:cNvPr id="35" name="Солнце 34"/>
            <p:cNvSpPr/>
            <p:nvPr/>
          </p:nvSpPr>
          <p:spPr>
            <a:xfrm>
              <a:off x="6733838" y="2854624"/>
              <a:ext cx="936104" cy="936104"/>
            </a:xfrm>
            <a:prstGeom prst="sun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Месяц 35"/>
            <p:cNvSpPr/>
            <p:nvPr/>
          </p:nvSpPr>
          <p:spPr>
            <a:xfrm rot="12233754">
              <a:off x="8653258" y="2894863"/>
              <a:ext cx="396044" cy="792088"/>
            </a:xfrm>
            <a:prstGeom prst="moo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блако 36"/>
            <p:cNvSpPr/>
            <p:nvPr/>
          </p:nvSpPr>
          <p:spPr>
            <a:xfrm>
              <a:off x="6821488" y="3184476"/>
              <a:ext cx="1350912" cy="936104"/>
            </a:xfrm>
            <a:prstGeom prst="clou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107504" y="980728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800" b="1"/>
            </a:lvl1pPr>
          </a:lstStyle>
          <a:p>
            <a:r>
              <a:rPr lang="ru-RU" dirty="0" smtClean="0"/>
              <a:t>Сокращение дробей: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366637" y="826327"/>
                <a:ext cx="2602569" cy="6776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ru-RU" sz="3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3200" b="0" i="1" smtClean="0">
                                  <a:latin typeface="Cambria Math"/>
                                </a:rPr>
                                <m:t>98765432</m:t>
                              </m:r>
                            </m:num>
                            <m:den>
                              <m:r>
                                <a:rPr lang="ru-RU" sz="3200" b="0" i="1" smtClean="0">
                                  <a:latin typeface="Cambria Math"/>
                                </a:rPr>
                                <m:t>111111111</m:t>
                              </m:r>
                            </m:den>
                          </m:f>
                          <m:r>
                            <a:rPr lang="ru-RU" sz="3200" b="0" i="1" smtClean="0">
                              <a:latin typeface="Cambria Math"/>
                            </a:rPr>
                            <m:t> = </m:t>
                          </m:r>
                          <m:box>
                            <m:boxPr>
                              <m:ctrlPr>
                                <a:rPr lang="ru-RU" sz="3200" b="0" i="1" smtClean="0">
                                  <a:latin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ru-RU" sz="32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 b="0" i="1" smtClean="0">
                                      <a:latin typeface="Cambria Math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ru-RU" sz="3200" b="0" i="1" smtClean="0">
                                      <a:latin typeface="Cambria Math"/>
                                    </a:rPr>
                                    <m:t>9</m:t>
                                  </m:r>
                                </m:den>
                              </m:f>
                            </m:e>
                          </m:box>
                        </m:e>
                      </m:box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6637" y="826327"/>
                <a:ext cx="2602569" cy="67762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575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640960" cy="1470025"/>
          </a:xfrm>
        </p:spPr>
        <p:txBody>
          <a:bodyPr>
            <a:noAutofit/>
          </a:bodyPr>
          <a:lstStyle/>
          <a:p>
            <a:r>
              <a:rPr lang="ru-RU" sz="6600" b="1" dirty="0" smtClean="0"/>
              <a:t>НОД</a:t>
            </a:r>
            <a:br>
              <a:rPr lang="ru-RU" sz="6600" b="1" dirty="0" smtClean="0"/>
            </a:br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закатился под комод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Наибольший общий делитель</a:t>
            </a:r>
          </a:p>
          <a:p>
            <a:r>
              <a:rPr lang="ru-RU" dirty="0" smtClean="0"/>
              <a:t>восьмиклассников мучитель</a:t>
            </a:r>
          </a:p>
        </p:txBody>
      </p:sp>
    </p:spTree>
    <p:extLst>
      <p:ext uri="{BB962C8B-B14F-4D97-AF65-F5344CB8AC3E}">
        <p14:creationId xmlns:p14="http://schemas.microsoft.com/office/powerpoint/2010/main" val="12978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Алгоритм Евклида древний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908720"/>
            <a:ext cx="9036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Задача:	</a:t>
            </a:r>
            <a:r>
              <a:rPr lang="ru-RU" sz="2800" dirty="0" smtClean="0"/>
              <a:t>даны натуральные А и В;  найти НОД(А,В).</a:t>
            </a:r>
            <a:endParaRPr lang="ru-RU" sz="2800" b="1" dirty="0" smtClean="0"/>
          </a:p>
        </p:txBody>
      </p:sp>
      <p:grpSp>
        <p:nvGrpSpPr>
          <p:cNvPr id="14" name="Группа 13"/>
          <p:cNvGrpSpPr/>
          <p:nvPr/>
        </p:nvGrpSpPr>
        <p:grpSpPr>
          <a:xfrm>
            <a:off x="119683" y="3789040"/>
            <a:ext cx="9036496" cy="1384995"/>
            <a:chOff x="119683" y="3789040"/>
            <a:chExt cx="9036496" cy="1384995"/>
          </a:xfrm>
        </p:grpSpPr>
        <p:sp>
          <p:nvSpPr>
            <p:cNvPr id="9" name="TextBox 8"/>
            <p:cNvSpPr txBox="1"/>
            <p:nvPr/>
          </p:nvSpPr>
          <p:spPr>
            <a:xfrm>
              <a:off x="119683" y="3789040"/>
              <a:ext cx="9036496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Также выполняются условия:</a:t>
              </a:r>
            </a:p>
            <a:p>
              <a:r>
                <a:rPr lang="ru-RU" sz="2800" dirty="0" smtClean="0"/>
                <a:t>	</a:t>
              </a:r>
              <a:r>
                <a:rPr lang="ru-RU" sz="2800" b="1" dirty="0" smtClean="0"/>
                <a:t>А+В</a:t>
              </a:r>
              <a:r>
                <a:rPr lang="en-US" sz="2800" b="1" dirty="0" smtClean="0"/>
                <a:t> </a:t>
              </a:r>
              <a:r>
                <a:rPr lang="ru-RU" sz="2800" b="1" dirty="0" smtClean="0"/>
                <a:t>⁞</a:t>
              </a:r>
              <a:r>
                <a:rPr lang="en-US" sz="2800" b="1" dirty="0" smtClean="0"/>
                <a:t> n</a:t>
              </a:r>
              <a:endParaRPr lang="ru-RU" sz="2800" b="1" dirty="0" smtClean="0"/>
            </a:p>
            <a:p>
              <a:r>
                <a:rPr lang="ru-RU" sz="2800" b="1" dirty="0"/>
                <a:t>	</a:t>
              </a:r>
              <a:r>
                <a:rPr lang="en-US" sz="2800" b="1" dirty="0" smtClean="0"/>
                <a:t> </a:t>
              </a:r>
              <a:r>
                <a:rPr lang="ru-RU" sz="2800" b="1" dirty="0" smtClean="0"/>
                <a:t>А-В</a:t>
              </a:r>
              <a:r>
                <a:rPr lang="en-US" sz="2800" b="1" dirty="0" smtClean="0"/>
                <a:t> </a:t>
              </a:r>
              <a:r>
                <a:rPr lang="ru-RU" sz="2800" b="1" dirty="0" smtClean="0"/>
                <a:t>⁞</a:t>
              </a:r>
              <a:r>
                <a:rPr lang="en-US" sz="2800" b="1" dirty="0" smtClean="0"/>
                <a:t> n</a:t>
              </a:r>
              <a:r>
                <a:rPr lang="ru-RU" sz="2800" dirty="0" smtClean="0"/>
                <a:t> </a:t>
              </a:r>
            </a:p>
          </p:txBody>
        </p:sp>
        <p:sp>
          <p:nvSpPr>
            <p:cNvPr id="11" name="Левая фигурная скобка 10"/>
            <p:cNvSpPr/>
            <p:nvPr/>
          </p:nvSpPr>
          <p:spPr>
            <a:xfrm>
              <a:off x="815525" y="4318921"/>
              <a:ext cx="237420" cy="788787"/>
            </a:xfrm>
            <a:prstGeom prst="leftBrace">
              <a:avLst>
                <a:gd name="adj1" fmla="val 43754"/>
                <a:gd name="adj2" fmla="val 48717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19683" y="5473005"/>
            <a:ext cx="90364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Значит, последовательно вычитая из большего числа меньшее, мы «доберёмся» и до НОД(А,В)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119683" y="1519054"/>
            <a:ext cx="9036496" cy="2246769"/>
            <a:chOff x="1547664" y="1801559"/>
            <a:chExt cx="9036496" cy="2246769"/>
          </a:xfrm>
        </p:grpSpPr>
        <p:sp>
          <p:nvSpPr>
            <p:cNvPr id="8" name="Левая фигурная скобка 7"/>
            <p:cNvSpPr/>
            <p:nvPr/>
          </p:nvSpPr>
          <p:spPr>
            <a:xfrm>
              <a:off x="2267744" y="2780928"/>
              <a:ext cx="288032" cy="1152128"/>
            </a:xfrm>
            <a:prstGeom prst="leftBrace">
              <a:avLst>
                <a:gd name="adj1" fmla="val 51323"/>
                <a:gd name="adj2" fmla="val 50000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547664" y="1801559"/>
              <a:ext cx="9036496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/>
                <a:t>Идея</a:t>
              </a:r>
              <a:r>
                <a:rPr lang="ru-RU" sz="2800" dirty="0" smtClean="0"/>
                <a:t>:	</a:t>
              </a:r>
            </a:p>
            <a:p>
              <a:r>
                <a:rPr lang="ru-RU" sz="2800" dirty="0" smtClean="0"/>
                <a:t>Пусть </a:t>
              </a:r>
              <a:r>
                <a:rPr lang="en-US" sz="2800" dirty="0" smtClean="0"/>
                <a:t>n – </a:t>
              </a:r>
              <a:r>
                <a:rPr lang="ru-RU" sz="2800" dirty="0" smtClean="0"/>
                <a:t>общий делитель чисел А и В</a:t>
              </a:r>
              <a:r>
                <a:rPr lang="en-US" sz="2800" dirty="0" smtClean="0"/>
                <a:t>.    </a:t>
              </a:r>
              <a:r>
                <a:rPr lang="ru-RU" sz="2800" dirty="0" smtClean="0"/>
                <a:t>Тогда: </a:t>
              </a:r>
            </a:p>
            <a:p>
              <a:r>
                <a:rPr lang="ru-RU" sz="2800" dirty="0" smtClean="0"/>
                <a:t>	</a:t>
              </a:r>
              <a:r>
                <a:rPr lang="en-US" sz="2800" b="1" dirty="0" smtClean="0"/>
                <a:t>n</a:t>
              </a:r>
              <a:r>
                <a:rPr lang="ru-RU" sz="2800" b="1" dirty="0" smtClean="0"/>
                <a:t> </a:t>
              </a:r>
              <a:r>
                <a:rPr lang="en-US" sz="2800" b="1" dirty="0" smtClean="0"/>
                <a:t>≤</a:t>
              </a:r>
              <a:r>
                <a:rPr lang="ru-RU" sz="2800" b="1" dirty="0" smtClean="0"/>
                <a:t> </a:t>
              </a:r>
              <a:r>
                <a:rPr lang="en-US" sz="2800" b="1" dirty="0" smtClean="0"/>
                <a:t>min{A,B}</a:t>
              </a:r>
              <a:endParaRPr lang="ru-RU" sz="2800" b="1" dirty="0" smtClean="0"/>
            </a:p>
            <a:p>
              <a:r>
                <a:rPr lang="ru-RU" sz="2800" b="1" dirty="0" smtClean="0"/>
                <a:t>	А</a:t>
              </a:r>
              <a:r>
                <a:rPr lang="en-US" sz="2800" b="1" dirty="0" smtClean="0"/>
                <a:t> </a:t>
              </a:r>
              <a:r>
                <a:rPr lang="ru-RU" sz="2800" b="1" dirty="0" smtClean="0"/>
                <a:t>⁞</a:t>
              </a:r>
              <a:r>
                <a:rPr lang="en-US" sz="2800" b="1" dirty="0" smtClean="0"/>
                <a:t> n</a:t>
              </a:r>
              <a:endParaRPr lang="ru-RU" sz="2800" b="1" dirty="0" smtClean="0"/>
            </a:p>
            <a:p>
              <a:r>
                <a:rPr lang="ru-RU" sz="2800" b="1" dirty="0" smtClean="0"/>
                <a:t>	В</a:t>
              </a:r>
              <a:r>
                <a:rPr lang="en-US" sz="2800" b="1" dirty="0" smtClean="0"/>
                <a:t> </a:t>
              </a:r>
              <a:r>
                <a:rPr lang="ru-RU" sz="2800" b="1" dirty="0" smtClean="0"/>
                <a:t>⁞</a:t>
              </a:r>
              <a:r>
                <a:rPr lang="en-US" sz="2800" b="1" dirty="0" smtClean="0"/>
                <a:t> n</a:t>
              </a:r>
              <a:endParaRPr lang="ru-RU" sz="2800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085718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Алгоритм Евклида древний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51521" y="980728"/>
            <a:ext cx="6840759" cy="397031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A,B =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map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split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())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A&gt;0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B&gt;0: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if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A&gt;B: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A = A-B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B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B-A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“NOD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(А,В)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=”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,A+B)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1259632" y="4797152"/>
            <a:ext cx="7704881" cy="1920409"/>
            <a:chOff x="1259632" y="4797152"/>
            <a:chExt cx="7704881" cy="1920409"/>
          </a:xfrm>
        </p:grpSpPr>
        <p:sp>
          <p:nvSpPr>
            <p:cNvPr id="3" name="TextBox 2"/>
            <p:cNvSpPr txBox="1"/>
            <p:nvPr/>
          </p:nvSpPr>
          <p:spPr>
            <a:xfrm>
              <a:off x="1259632" y="5517232"/>
              <a:ext cx="770488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6">
                      <a:lumMod val="50000"/>
                    </a:schemeClr>
                  </a:solidFill>
                </a:rPr>
                <a:t>Поскольку цикл закончит работу, когда одно из чисел будет равно нулю, а другое равно НОД(А,В), </a:t>
              </a:r>
              <a:br>
                <a:rPr lang="ru-RU" sz="2400" i="1" dirty="0" smtClean="0">
                  <a:solidFill>
                    <a:schemeClr val="accent6">
                      <a:lumMod val="50000"/>
                    </a:schemeClr>
                  </a:solidFill>
                </a:rPr>
              </a:br>
              <a:r>
                <a:rPr lang="ru-RU" sz="2400" i="1" dirty="0" smtClean="0">
                  <a:solidFill>
                    <a:schemeClr val="accent6">
                      <a:lumMod val="50000"/>
                    </a:schemeClr>
                  </a:solidFill>
                </a:rPr>
                <a:t>то сумма чисел будет тоже равна НОД(А,В)</a:t>
              </a:r>
              <a:endParaRPr lang="ru-RU" sz="2400" i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" name="Левая фигурная скобка 3"/>
            <p:cNvSpPr/>
            <p:nvPr/>
          </p:nvSpPr>
          <p:spPr>
            <a:xfrm rot="5400000">
              <a:off x="4850892" y="1851499"/>
              <a:ext cx="234305" cy="7272810"/>
            </a:xfrm>
            <a:prstGeom prst="leftBrace">
              <a:avLst>
                <a:gd name="adj1" fmla="val 40854"/>
                <a:gd name="adj2" fmla="val 50000"/>
              </a:avLst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 стрелкой 5"/>
            <p:cNvCxnSpPr>
              <a:stCxn id="4" idx="1"/>
            </p:cNvCxnSpPr>
            <p:nvPr/>
          </p:nvCxnSpPr>
          <p:spPr>
            <a:xfrm flipH="1" flipV="1">
              <a:off x="4499992" y="4797152"/>
              <a:ext cx="468053" cy="57360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6594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Алгоритм Евклида </a:t>
            </a:r>
            <a:r>
              <a:rPr lang="ru-RU" dirty="0" err="1" smtClean="0">
                <a:solidFill>
                  <a:srgbClr val="0070C0"/>
                </a:solidFill>
              </a:rPr>
              <a:t>модер</a:t>
            </a:r>
            <a:r>
              <a:rPr lang="ru-RU" b="1" dirty="0" err="1" smtClean="0">
                <a:solidFill>
                  <a:srgbClr val="0070C0"/>
                </a:solidFill>
              </a:rPr>
              <a:t>Новый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51521" y="980728"/>
            <a:ext cx="4680519" cy="267765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800" i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тута читаем </a:t>
            </a:r>
            <a:r>
              <a:rPr lang="en-US" sz="2800" i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800" i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и </a:t>
            </a:r>
            <a:r>
              <a:rPr lang="en-US" sz="2800" i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</a:t>
            </a:r>
            <a:endParaRPr lang="ru-RU" sz="2800" i="1" dirty="0" smtClean="0">
              <a:solidFill>
                <a:schemeClr val="accent3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B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!=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0: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= В, А%В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“NOD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(А,В)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=”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,A)</a:t>
            </a:r>
          </a:p>
        </p:txBody>
      </p:sp>
      <p:grpSp>
        <p:nvGrpSpPr>
          <p:cNvPr id="71" name="Группа 70"/>
          <p:cNvGrpSpPr/>
          <p:nvPr/>
        </p:nvGrpSpPr>
        <p:grpSpPr>
          <a:xfrm>
            <a:off x="3203848" y="980728"/>
            <a:ext cx="5929039" cy="1338828"/>
            <a:chOff x="3214961" y="1272084"/>
            <a:chExt cx="5929039" cy="1338828"/>
          </a:xfrm>
        </p:grpSpPr>
        <p:sp>
          <p:nvSpPr>
            <p:cNvPr id="5" name="TextBox 4"/>
            <p:cNvSpPr txBox="1"/>
            <p:nvPr/>
          </p:nvSpPr>
          <p:spPr>
            <a:xfrm>
              <a:off x="5076056" y="1272084"/>
              <a:ext cx="40679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  <a:t>Поскольку В≠0, на него можно делить</a:t>
              </a:r>
              <a:endParaRPr lang="ru-RU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cxnSp>
          <p:nvCxnSpPr>
            <p:cNvPr id="8" name="Прямая со стрелкой 7"/>
            <p:cNvCxnSpPr>
              <a:stCxn id="5" idx="1"/>
            </p:cNvCxnSpPr>
            <p:nvPr/>
          </p:nvCxnSpPr>
          <p:spPr>
            <a:xfrm flipH="1">
              <a:off x="3214961" y="1456750"/>
              <a:ext cx="1861095" cy="1154162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Группа 72"/>
          <p:cNvGrpSpPr/>
          <p:nvPr/>
        </p:nvGrpSpPr>
        <p:grpSpPr>
          <a:xfrm>
            <a:off x="4283968" y="2335813"/>
            <a:ext cx="4860032" cy="1754326"/>
            <a:chOff x="4274418" y="2781221"/>
            <a:chExt cx="4860032" cy="1754326"/>
          </a:xfrm>
        </p:grpSpPr>
        <p:sp>
          <p:nvSpPr>
            <p:cNvPr id="10" name="TextBox 9"/>
            <p:cNvSpPr txBox="1"/>
            <p:nvPr/>
          </p:nvSpPr>
          <p:spPr>
            <a:xfrm>
              <a:off x="5085605" y="2781221"/>
              <a:ext cx="4048845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>
                  <a:solidFill>
                    <a:schemeClr val="accent3">
                      <a:lumMod val="75000"/>
                    </a:schemeClr>
                  </a:solidFill>
                </a:defRPr>
              </a:lvl1pPr>
            </a:lstStyle>
            <a:p>
              <a:r>
                <a:rPr lang="ru-RU" dirty="0"/>
                <a:t>Цикл завершается, когда В=0.</a:t>
              </a:r>
              <a:br>
                <a:rPr lang="ru-RU" dirty="0"/>
              </a:br>
              <a:r>
                <a:rPr lang="ru-RU" dirty="0"/>
                <a:t>Значит, на предыдущем проходе цикла А нацело поделилось на В.</a:t>
              </a:r>
            </a:p>
            <a:p>
              <a:r>
                <a:rPr lang="ru-RU" dirty="0"/>
                <a:t>Значит, предыдущее значение В (теперь оно попало в переменную А) является НОД(А,В)</a:t>
              </a:r>
            </a:p>
          </p:txBody>
        </p:sp>
        <p:cxnSp>
          <p:nvCxnSpPr>
            <p:cNvPr id="24" name="Прямая со стрелкой 23"/>
            <p:cNvCxnSpPr/>
            <p:nvPr/>
          </p:nvCxnSpPr>
          <p:spPr>
            <a:xfrm flipH="1">
              <a:off x="4274418" y="2996952"/>
              <a:ext cx="811188" cy="661432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Группа 71"/>
          <p:cNvGrpSpPr/>
          <p:nvPr/>
        </p:nvGrpSpPr>
        <p:grpSpPr>
          <a:xfrm>
            <a:off x="2569034" y="1519765"/>
            <a:ext cx="6590543" cy="1362495"/>
            <a:chOff x="2553457" y="1844824"/>
            <a:chExt cx="6590543" cy="1362495"/>
          </a:xfrm>
        </p:grpSpPr>
        <p:sp>
          <p:nvSpPr>
            <p:cNvPr id="9" name="TextBox 8"/>
            <p:cNvSpPr txBox="1"/>
            <p:nvPr/>
          </p:nvSpPr>
          <p:spPr>
            <a:xfrm>
              <a:off x="5076056" y="1844824"/>
              <a:ext cx="40679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  <a:t>Остаток меньше делителя, </a:t>
              </a:r>
              <a:b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</a:br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</a:rPr>
                <a:t>поэтому числа надо поменять местами</a:t>
              </a:r>
              <a:endParaRPr lang="ru-RU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70" name="Полилиния 69"/>
            <p:cNvSpPr/>
            <p:nvPr/>
          </p:nvSpPr>
          <p:spPr>
            <a:xfrm>
              <a:off x="2553457" y="2295772"/>
              <a:ext cx="2475519" cy="911547"/>
            </a:xfrm>
            <a:custGeom>
              <a:avLst/>
              <a:gdLst>
                <a:gd name="connsiteX0" fmla="*/ 2373516 w 2374447"/>
                <a:gd name="connsiteY0" fmla="*/ 0 h 672167"/>
                <a:gd name="connsiteX1" fmla="*/ 2097291 w 2374447"/>
                <a:gd name="connsiteY1" fmla="*/ 504825 h 672167"/>
                <a:gd name="connsiteX2" fmla="*/ 668541 w 2374447"/>
                <a:gd name="connsiteY2" fmla="*/ 647700 h 672167"/>
                <a:gd name="connsiteX3" fmla="*/ 201816 w 2374447"/>
                <a:gd name="connsiteY3" fmla="*/ 657225 h 672167"/>
                <a:gd name="connsiteX4" fmla="*/ 20841 w 2374447"/>
                <a:gd name="connsiteY4" fmla="*/ 495300 h 672167"/>
                <a:gd name="connsiteX5" fmla="*/ 11316 w 2374447"/>
                <a:gd name="connsiteY5" fmla="*/ 409575 h 672167"/>
                <a:gd name="connsiteX0" fmla="*/ 2352675 w 2353606"/>
                <a:gd name="connsiteY0" fmla="*/ 0 h 672167"/>
                <a:gd name="connsiteX1" fmla="*/ 2076450 w 2353606"/>
                <a:gd name="connsiteY1" fmla="*/ 504825 h 672167"/>
                <a:gd name="connsiteX2" fmla="*/ 647700 w 2353606"/>
                <a:gd name="connsiteY2" fmla="*/ 647700 h 672167"/>
                <a:gd name="connsiteX3" fmla="*/ 180975 w 2353606"/>
                <a:gd name="connsiteY3" fmla="*/ 657225 h 672167"/>
                <a:gd name="connsiteX4" fmla="*/ 0 w 2353606"/>
                <a:gd name="connsiteY4" fmla="*/ 495300 h 672167"/>
                <a:gd name="connsiteX0" fmla="*/ 2352675 w 2363293"/>
                <a:gd name="connsiteY0" fmla="*/ 0 h 657265"/>
                <a:gd name="connsiteX1" fmla="*/ 2076450 w 2363293"/>
                <a:gd name="connsiteY1" fmla="*/ 504825 h 657265"/>
                <a:gd name="connsiteX2" fmla="*/ 180975 w 2363293"/>
                <a:gd name="connsiteY2" fmla="*/ 657225 h 657265"/>
                <a:gd name="connsiteX3" fmla="*/ 0 w 2363293"/>
                <a:gd name="connsiteY3" fmla="*/ 495300 h 657265"/>
                <a:gd name="connsiteX0" fmla="*/ 2352675 w 2352814"/>
                <a:gd name="connsiteY0" fmla="*/ 0 h 657254"/>
                <a:gd name="connsiteX1" fmla="*/ 2076450 w 2352814"/>
                <a:gd name="connsiteY1" fmla="*/ 504825 h 657254"/>
                <a:gd name="connsiteX2" fmla="*/ 180975 w 2352814"/>
                <a:gd name="connsiteY2" fmla="*/ 657225 h 657254"/>
                <a:gd name="connsiteX3" fmla="*/ 0 w 2352814"/>
                <a:gd name="connsiteY3" fmla="*/ 495300 h 657254"/>
                <a:gd name="connsiteX0" fmla="*/ 2352675 w 2352675"/>
                <a:gd name="connsiteY0" fmla="*/ 0 h 657254"/>
                <a:gd name="connsiteX1" fmla="*/ 2076450 w 2352675"/>
                <a:gd name="connsiteY1" fmla="*/ 504825 h 657254"/>
                <a:gd name="connsiteX2" fmla="*/ 180975 w 2352675"/>
                <a:gd name="connsiteY2" fmla="*/ 657225 h 657254"/>
                <a:gd name="connsiteX3" fmla="*/ 0 w 2352675"/>
                <a:gd name="connsiteY3" fmla="*/ 495300 h 657254"/>
                <a:gd name="connsiteX0" fmla="*/ 2354594 w 2354594"/>
                <a:gd name="connsiteY0" fmla="*/ 0 h 691197"/>
                <a:gd name="connsiteX1" fmla="*/ 1649744 w 2354594"/>
                <a:gd name="connsiteY1" fmla="*/ 638175 h 691197"/>
                <a:gd name="connsiteX2" fmla="*/ 182894 w 2354594"/>
                <a:gd name="connsiteY2" fmla="*/ 657225 h 691197"/>
                <a:gd name="connsiteX3" fmla="*/ 1919 w 2354594"/>
                <a:gd name="connsiteY3" fmla="*/ 495300 h 691197"/>
                <a:gd name="connsiteX0" fmla="*/ 2354594 w 2354594"/>
                <a:gd name="connsiteY0" fmla="*/ 0 h 691197"/>
                <a:gd name="connsiteX1" fmla="*/ 1649744 w 2354594"/>
                <a:gd name="connsiteY1" fmla="*/ 638175 h 691197"/>
                <a:gd name="connsiteX2" fmla="*/ 182894 w 2354594"/>
                <a:gd name="connsiteY2" fmla="*/ 657225 h 691197"/>
                <a:gd name="connsiteX3" fmla="*/ 1919 w 2354594"/>
                <a:gd name="connsiteY3" fmla="*/ 495300 h 691197"/>
                <a:gd name="connsiteX0" fmla="*/ 2362639 w 2362639"/>
                <a:gd name="connsiteY0" fmla="*/ 0 h 720930"/>
                <a:gd name="connsiteX1" fmla="*/ 1657789 w 2362639"/>
                <a:gd name="connsiteY1" fmla="*/ 638175 h 720930"/>
                <a:gd name="connsiteX2" fmla="*/ 190939 w 2362639"/>
                <a:gd name="connsiteY2" fmla="*/ 657225 h 720930"/>
                <a:gd name="connsiteX3" fmla="*/ 9964 w 2362639"/>
                <a:gd name="connsiteY3" fmla="*/ 495300 h 720930"/>
                <a:gd name="connsiteX0" fmla="*/ 2352675 w 2352675"/>
                <a:gd name="connsiteY0" fmla="*/ 0 h 724060"/>
                <a:gd name="connsiteX1" fmla="*/ 1647825 w 2352675"/>
                <a:gd name="connsiteY1" fmla="*/ 638175 h 724060"/>
                <a:gd name="connsiteX2" fmla="*/ 180975 w 2352675"/>
                <a:gd name="connsiteY2" fmla="*/ 657225 h 724060"/>
                <a:gd name="connsiteX3" fmla="*/ 0 w 2352675"/>
                <a:gd name="connsiteY3" fmla="*/ 495300 h 724060"/>
                <a:gd name="connsiteX0" fmla="*/ 2352675 w 2352675"/>
                <a:gd name="connsiteY0" fmla="*/ 0 h 688173"/>
                <a:gd name="connsiteX1" fmla="*/ 1647825 w 2352675"/>
                <a:gd name="connsiteY1" fmla="*/ 638175 h 688173"/>
                <a:gd name="connsiteX2" fmla="*/ 180975 w 2352675"/>
                <a:gd name="connsiteY2" fmla="*/ 657225 h 688173"/>
                <a:gd name="connsiteX3" fmla="*/ 0 w 2352675"/>
                <a:gd name="connsiteY3" fmla="*/ 495300 h 688173"/>
                <a:gd name="connsiteX0" fmla="*/ 2352675 w 2352675"/>
                <a:gd name="connsiteY0" fmla="*/ 0 h 758296"/>
                <a:gd name="connsiteX1" fmla="*/ 1647825 w 2352675"/>
                <a:gd name="connsiteY1" fmla="*/ 638175 h 758296"/>
                <a:gd name="connsiteX2" fmla="*/ 123825 w 2352675"/>
                <a:gd name="connsiteY2" fmla="*/ 752475 h 758296"/>
                <a:gd name="connsiteX3" fmla="*/ 0 w 2352675"/>
                <a:gd name="connsiteY3" fmla="*/ 495300 h 758296"/>
                <a:gd name="connsiteX0" fmla="*/ 2352675 w 2352675"/>
                <a:gd name="connsiteY0" fmla="*/ 0 h 696318"/>
                <a:gd name="connsiteX1" fmla="*/ 1647825 w 2352675"/>
                <a:gd name="connsiteY1" fmla="*/ 638175 h 696318"/>
                <a:gd name="connsiteX2" fmla="*/ 123825 w 2352675"/>
                <a:gd name="connsiteY2" fmla="*/ 657225 h 696318"/>
                <a:gd name="connsiteX3" fmla="*/ 0 w 2352675"/>
                <a:gd name="connsiteY3" fmla="*/ 495300 h 696318"/>
                <a:gd name="connsiteX0" fmla="*/ 2352675 w 2352675"/>
                <a:gd name="connsiteY0" fmla="*/ 0 h 705336"/>
                <a:gd name="connsiteX1" fmla="*/ 1647825 w 2352675"/>
                <a:gd name="connsiteY1" fmla="*/ 638175 h 705336"/>
                <a:gd name="connsiteX2" fmla="*/ 123825 w 2352675"/>
                <a:gd name="connsiteY2" fmla="*/ 657225 h 705336"/>
                <a:gd name="connsiteX3" fmla="*/ 0 w 2352675"/>
                <a:gd name="connsiteY3" fmla="*/ 495300 h 705336"/>
                <a:gd name="connsiteX0" fmla="*/ 2352675 w 2352675"/>
                <a:gd name="connsiteY0" fmla="*/ 0 h 701511"/>
                <a:gd name="connsiteX1" fmla="*/ 1647825 w 2352675"/>
                <a:gd name="connsiteY1" fmla="*/ 638175 h 701511"/>
                <a:gd name="connsiteX2" fmla="*/ 123825 w 2352675"/>
                <a:gd name="connsiteY2" fmla="*/ 657225 h 701511"/>
                <a:gd name="connsiteX3" fmla="*/ 0 w 2352675"/>
                <a:gd name="connsiteY3" fmla="*/ 495300 h 701511"/>
                <a:gd name="connsiteX0" fmla="*/ 2352675 w 2352675"/>
                <a:gd name="connsiteY0" fmla="*/ 0 h 701511"/>
                <a:gd name="connsiteX1" fmla="*/ 1647825 w 2352675"/>
                <a:gd name="connsiteY1" fmla="*/ 638175 h 701511"/>
                <a:gd name="connsiteX2" fmla="*/ 123825 w 2352675"/>
                <a:gd name="connsiteY2" fmla="*/ 657225 h 701511"/>
                <a:gd name="connsiteX3" fmla="*/ 0 w 2352675"/>
                <a:gd name="connsiteY3" fmla="*/ 495300 h 701511"/>
                <a:gd name="connsiteX0" fmla="*/ 2352675 w 2352675"/>
                <a:gd name="connsiteY0" fmla="*/ 0 h 690637"/>
                <a:gd name="connsiteX1" fmla="*/ 1647825 w 2352675"/>
                <a:gd name="connsiteY1" fmla="*/ 638175 h 690637"/>
                <a:gd name="connsiteX2" fmla="*/ 123825 w 2352675"/>
                <a:gd name="connsiteY2" fmla="*/ 657225 h 690637"/>
                <a:gd name="connsiteX3" fmla="*/ 0 w 2352675"/>
                <a:gd name="connsiteY3" fmla="*/ 495300 h 690637"/>
                <a:gd name="connsiteX0" fmla="*/ 2398229 w 2398229"/>
                <a:gd name="connsiteY0" fmla="*/ 0 h 765704"/>
                <a:gd name="connsiteX1" fmla="*/ 1774538 w 2398229"/>
                <a:gd name="connsiteY1" fmla="*/ 742950 h 765704"/>
                <a:gd name="connsiteX2" fmla="*/ 169379 w 2398229"/>
                <a:gd name="connsiteY2" fmla="*/ 657225 h 765704"/>
                <a:gd name="connsiteX3" fmla="*/ 45554 w 2398229"/>
                <a:gd name="connsiteY3" fmla="*/ 495300 h 765704"/>
                <a:gd name="connsiteX0" fmla="*/ 2365333 w 2365333"/>
                <a:gd name="connsiteY0" fmla="*/ 0 h 856142"/>
                <a:gd name="connsiteX1" fmla="*/ 1741642 w 2365333"/>
                <a:gd name="connsiteY1" fmla="*/ 742950 h 856142"/>
                <a:gd name="connsiteX2" fmla="*/ 208624 w 2365333"/>
                <a:gd name="connsiteY2" fmla="*/ 828675 h 856142"/>
                <a:gd name="connsiteX3" fmla="*/ 12658 w 2365333"/>
                <a:gd name="connsiteY3" fmla="*/ 495300 h 856142"/>
                <a:gd name="connsiteX0" fmla="*/ 2359084 w 2359084"/>
                <a:gd name="connsiteY0" fmla="*/ 0 h 840424"/>
                <a:gd name="connsiteX1" fmla="*/ 1735393 w 2359084"/>
                <a:gd name="connsiteY1" fmla="*/ 742950 h 840424"/>
                <a:gd name="connsiteX2" fmla="*/ 202375 w 2359084"/>
                <a:gd name="connsiteY2" fmla="*/ 828675 h 840424"/>
                <a:gd name="connsiteX3" fmla="*/ 15426 w 2359084"/>
                <a:gd name="connsiteY3" fmla="*/ 714375 h 840424"/>
                <a:gd name="connsiteX0" fmla="*/ 2343658 w 2343658"/>
                <a:gd name="connsiteY0" fmla="*/ 0 h 905576"/>
                <a:gd name="connsiteX1" fmla="*/ 1719967 w 2343658"/>
                <a:gd name="connsiteY1" fmla="*/ 742950 h 905576"/>
                <a:gd name="connsiteX2" fmla="*/ 295160 w 2343658"/>
                <a:gd name="connsiteY2" fmla="*/ 904875 h 905576"/>
                <a:gd name="connsiteX3" fmla="*/ 0 w 2343658"/>
                <a:gd name="connsiteY3" fmla="*/ 714375 h 905576"/>
                <a:gd name="connsiteX0" fmla="*/ 2343658 w 2343658"/>
                <a:gd name="connsiteY0" fmla="*/ 0 h 930715"/>
                <a:gd name="connsiteX1" fmla="*/ 1467473 w 2343658"/>
                <a:gd name="connsiteY1" fmla="*/ 828675 h 930715"/>
                <a:gd name="connsiteX2" fmla="*/ 295160 w 2343658"/>
                <a:gd name="connsiteY2" fmla="*/ 904875 h 930715"/>
                <a:gd name="connsiteX3" fmla="*/ 0 w 2343658"/>
                <a:gd name="connsiteY3" fmla="*/ 714375 h 930715"/>
                <a:gd name="connsiteX0" fmla="*/ 2343658 w 2343658"/>
                <a:gd name="connsiteY0" fmla="*/ 0 h 906349"/>
                <a:gd name="connsiteX1" fmla="*/ 1656843 w 2343658"/>
                <a:gd name="connsiteY1" fmla="*/ 752475 h 906349"/>
                <a:gd name="connsiteX2" fmla="*/ 295160 w 2343658"/>
                <a:gd name="connsiteY2" fmla="*/ 904875 h 906349"/>
                <a:gd name="connsiteX3" fmla="*/ 0 w 2343658"/>
                <a:gd name="connsiteY3" fmla="*/ 714375 h 906349"/>
                <a:gd name="connsiteX0" fmla="*/ 2343658 w 2343658"/>
                <a:gd name="connsiteY0" fmla="*/ 0 h 905213"/>
                <a:gd name="connsiteX1" fmla="*/ 1656843 w 2343658"/>
                <a:gd name="connsiteY1" fmla="*/ 752475 h 905213"/>
                <a:gd name="connsiteX2" fmla="*/ 295160 w 2343658"/>
                <a:gd name="connsiteY2" fmla="*/ 904875 h 905213"/>
                <a:gd name="connsiteX3" fmla="*/ 0 w 2343658"/>
                <a:gd name="connsiteY3" fmla="*/ 714375 h 905213"/>
                <a:gd name="connsiteX0" fmla="*/ 2343658 w 2343658"/>
                <a:gd name="connsiteY0" fmla="*/ 0 h 911547"/>
                <a:gd name="connsiteX1" fmla="*/ 1647826 w 2343658"/>
                <a:gd name="connsiteY1" fmla="*/ 828675 h 911547"/>
                <a:gd name="connsiteX2" fmla="*/ 295160 w 2343658"/>
                <a:gd name="connsiteY2" fmla="*/ 904875 h 911547"/>
                <a:gd name="connsiteX3" fmla="*/ 0 w 2343658"/>
                <a:gd name="connsiteY3" fmla="*/ 714375 h 911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43658" h="911547">
                  <a:moveTo>
                    <a:pt x="2343658" y="0"/>
                  </a:moveTo>
                  <a:cubicBezTo>
                    <a:pt x="1928526" y="17462"/>
                    <a:pt x="1835942" y="754063"/>
                    <a:pt x="1647826" y="828675"/>
                  </a:cubicBezTo>
                  <a:cubicBezTo>
                    <a:pt x="1459710" y="903287"/>
                    <a:pt x="569798" y="923925"/>
                    <a:pt x="295160" y="904875"/>
                  </a:cubicBezTo>
                  <a:cubicBezTo>
                    <a:pt x="20522" y="885825"/>
                    <a:pt x="3175" y="869950"/>
                    <a:pt x="0" y="714375"/>
                  </a:cubicBezTo>
                </a:path>
              </a:pathLst>
            </a:cu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211511" y="3754021"/>
            <a:ext cx="893248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Обсуждение:</a:t>
            </a:r>
          </a:p>
          <a:p>
            <a:r>
              <a:rPr lang="ru-RU" sz="2400" i="1" dirty="0" smtClean="0">
                <a:solidFill>
                  <a:schemeClr val="accent6">
                    <a:lumMod val="50000"/>
                  </a:schemeClr>
                </a:solidFill>
              </a:rPr>
              <a:t>Несмотря на краткость, данный алгоритм работает правильно при любых допустимых входных данных!</a:t>
            </a:r>
          </a:p>
          <a:p>
            <a:r>
              <a:rPr lang="en-US" sz="2400" b="1" dirty="0" smtClean="0"/>
              <a:t>A&gt;B</a:t>
            </a:r>
            <a:r>
              <a:rPr lang="ru-RU" sz="2400" dirty="0" smtClean="0"/>
              <a:t> </a:t>
            </a:r>
            <a:r>
              <a:rPr lang="ru-RU" sz="2400" dirty="0"/>
              <a:t>– вычислит НОД(А,В) </a:t>
            </a:r>
            <a:r>
              <a:rPr lang="ru-RU" sz="2400" dirty="0" smtClean="0"/>
              <a:t>«классическим способом»</a:t>
            </a:r>
            <a:endParaRPr lang="en-US" sz="2400" dirty="0"/>
          </a:p>
          <a:p>
            <a:r>
              <a:rPr lang="en-US" sz="2400" b="1" dirty="0"/>
              <a:t>A&lt;B</a:t>
            </a:r>
            <a:r>
              <a:rPr lang="ru-RU" sz="2400" dirty="0"/>
              <a:t> – на 1-ом проходе просто </a:t>
            </a:r>
            <a:r>
              <a:rPr lang="ru-RU" sz="2400" dirty="0" smtClean="0"/>
              <a:t>обменяет значения А </a:t>
            </a:r>
            <a:r>
              <a:rPr lang="ru-RU" sz="2400" dirty="0"/>
              <a:t>и </a:t>
            </a:r>
            <a:r>
              <a:rPr lang="ru-RU" sz="2400" dirty="0" smtClean="0"/>
              <a:t>В,</a:t>
            </a:r>
            <a:br>
              <a:rPr lang="ru-RU" sz="2400" dirty="0" smtClean="0"/>
            </a:br>
            <a:r>
              <a:rPr lang="ru-RU" sz="2400" dirty="0" smtClean="0"/>
              <a:t>	т.е. получится А</a:t>
            </a:r>
            <a:r>
              <a:rPr lang="en-US" sz="2400" dirty="0" smtClean="0"/>
              <a:t>&gt;</a:t>
            </a:r>
            <a:r>
              <a:rPr lang="ru-RU" sz="2400" dirty="0" smtClean="0"/>
              <a:t>В</a:t>
            </a:r>
            <a:r>
              <a:rPr lang="en-US" sz="2400" dirty="0" smtClean="0"/>
              <a:t>, </a:t>
            </a:r>
            <a:r>
              <a:rPr lang="ru-RU" sz="2400" dirty="0" smtClean="0"/>
              <a:t>и далее </a:t>
            </a:r>
            <a:r>
              <a:rPr lang="ru-RU" sz="2400" dirty="0"/>
              <a:t>«</a:t>
            </a:r>
            <a:r>
              <a:rPr lang="ru-RU" sz="2400" dirty="0" smtClean="0"/>
              <a:t>классическое решение».</a:t>
            </a:r>
            <a:endParaRPr lang="ru-RU" sz="2400" dirty="0"/>
          </a:p>
          <a:p>
            <a:r>
              <a:rPr lang="ru-RU" sz="2400" b="1" dirty="0" smtClean="0"/>
              <a:t>А</a:t>
            </a:r>
            <a:r>
              <a:rPr lang="en-US" sz="2400" b="1" dirty="0" smtClean="0"/>
              <a:t>=0</a:t>
            </a:r>
            <a:r>
              <a:rPr lang="ru-RU" sz="2400" b="1" dirty="0" smtClean="0"/>
              <a:t> </a:t>
            </a:r>
            <a:r>
              <a:rPr lang="ru-RU" sz="2400" dirty="0" smtClean="0"/>
              <a:t>– на 1-ом проходе А=В и сразу конец, ответ равен исходному В</a:t>
            </a:r>
          </a:p>
          <a:p>
            <a:r>
              <a:rPr lang="ru-RU" sz="2400" b="1" dirty="0"/>
              <a:t>В</a:t>
            </a:r>
            <a:r>
              <a:rPr lang="en-US" sz="2400" b="1" dirty="0"/>
              <a:t>=0 </a:t>
            </a:r>
            <a:r>
              <a:rPr lang="en-US" sz="2400" dirty="0"/>
              <a:t>– </a:t>
            </a:r>
            <a:r>
              <a:rPr lang="ru-RU" sz="2400" dirty="0"/>
              <a:t>в цикл не </a:t>
            </a:r>
            <a:r>
              <a:rPr lang="ru-RU" sz="2400" dirty="0" smtClean="0"/>
              <a:t>заходит, </a:t>
            </a:r>
            <a:r>
              <a:rPr lang="ru-RU" sz="2400" dirty="0"/>
              <a:t>ответ </a:t>
            </a:r>
            <a:r>
              <a:rPr lang="ru-RU" sz="2400" dirty="0" smtClean="0"/>
              <a:t>сразу равен А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309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Варианты для неудачников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180641" y="921149"/>
            <a:ext cx="3600399" cy="138499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A,B =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map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split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())</a:t>
            </a:r>
          </a:p>
          <a:p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B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!=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0: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= В, А%В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“NOD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(А,В)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=”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,A)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2642" y="3348980"/>
            <a:ext cx="4499992" cy="30469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&gt;&gt;A &gt;&gt;B;</a:t>
            </a:r>
          </a:p>
          <a:p>
            <a:endParaRPr lang="ru-RU" sz="2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(B</a:t>
            </a:r>
            <a:r>
              <a:rPr lang="ru-RU" sz="2400" dirty="0" smtClean="0">
                <a:latin typeface="Courier New" pitchFamily="49" charset="0"/>
                <a:cs typeface="Courier New" pitchFamily="49" charset="0"/>
              </a:rPr>
              <a:t>!=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0) 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c </a:t>
            </a:r>
            <a:r>
              <a:rPr lang="ru-RU" sz="2400" dirty="0" smtClean="0">
                <a:latin typeface="Courier New" pitchFamily="49" charset="0"/>
                <a:cs typeface="Courier New" pitchFamily="49" charset="0"/>
              </a:rPr>
              <a:t>= А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%B;</a:t>
            </a:r>
          </a:p>
          <a:p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A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ru-RU" sz="2400" dirty="0" smtClean="0">
                <a:latin typeface="Courier New" pitchFamily="49" charset="0"/>
                <a:cs typeface="Courier New" pitchFamily="49" charset="0"/>
              </a:rPr>
              <a:t>В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B =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c; 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&lt;&lt;“NOD</a:t>
            </a:r>
            <a:r>
              <a:rPr lang="ru-RU" sz="2400" dirty="0" smtClean="0">
                <a:latin typeface="Courier New" pitchFamily="49" charset="0"/>
                <a:cs typeface="Courier New" pitchFamily="49" charset="0"/>
              </a:rPr>
              <a:t>(А,В)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=” &lt;&lt;A;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88024" y="3356992"/>
            <a:ext cx="4199756" cy="30469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Read(A,B);</a:t>
            </a:r>
          </a:p>
          <a:p>
            <a:endParaRPr lang="ru-RU" sz="2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B&lt;&gt;0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A :</a:t>
            </a:r>
            <a:r>
              <a:rPr lang="ru-RU" sz="2400" dirty="0" smtClean="0">
                <a:latin typeface="Courier New" pitchFamily="49" charset="0"/>
                <a:cs typeface="Courier New" pitchFamily="49" charset="0"/>
              </a:rPr>
              <a:t>= А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mod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swap(A,</a:t>
            </a:r>
            <a:r>
              <a:rPr lang="ru-RU" sz="2400" dirty="0" smtClean="0">
                <a:latin typeface="Courier New" pitchFamily="49" charset="0"/>
                <a:cs typeface="Courier New" pitchFamily="49" charset="0"/>
              </a:rPr>
              <a:t>В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Write(“NOD</a:t>
            </a:r>
            <a:r>
              <a:rPr lang="ru-RU" sz="2400" dirty="0" smtClean="0">
                <a:latin typeface="Courier New" pitchFamily="49" charset="0"/>
                <a:cs typeface="Courier New" pitchFamily="49" charset="0"/>
              </a:rPr>
              <a:t>(А,В)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=”, A);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88024" y="2833772"/>
            <a:ext cx="4199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 smtClean="0"/>
              <a:t>Поскакаль</a:t>
            </a:r>
            <a:endParaRPr lang="ru-RU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79512" y="2833772"/>
            <a:ext cx="4493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ССРР</a:t>
            </a:r>
            <a:endParaRPr lang="ru-RU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51520" y="932062"/>
            <a:ext cx="1927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/>
              <a:t>Гадзилищще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51788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811</Words>
  <Application>Microsoft Office PowerPoint</Application>
  <PresentationFormat>Экран (4:3)</PresentationFormat>
  <Paragraphs>216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НОД и НОК перед сном не моют ног</vt:lpstr>
      <vt:lpstr>Определения</vt:lpstr>
      <vt:lpstr>Примеры</vt:lpstr>
      <vt:lpstr>Использование</vt:lpstr>
      <vt:lpstr>НОД закатился под комод</vt:lpstr>
      <vt:lpstr>Алгоритм Евклида древний</vt:lpstr>
      <vt:lpstr>Алгоритм Евклида древний</vt:lpstr>
      <vt:lpstr>Алгоритм Евклида модерНовый</vt:lpstr>
      <vt:lpstr>Варианты для неудачников</vt:lpstr>
      <vt:lpstr>А если чисел много?</vt:lpstr>
      <vt:lpstr>Да хоть мильён!</vt:lpstr>
      <vt:lpstr>А теперь на Пистоне!</vt:lpstr>
      <vt:lpstr>НОК весь до ниточки промок</vt:lpstr>
      <vt:lpstr>Связь НОД и НОК (наив)</vt:lpstr>
      <vt:lpstr>А теперь на Змеюке!</vt:lpstr>
      <vt:lpstr>Удав с защитой от нуля!</vt:lpstr>
      <vt:lpstr>С зубочисткой на толпу!</vt:lpstr>
      <vt:lpstr>А теперь на Удаве!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НОД и НОК не имеют ног</dc:title>
  <dc:creator>usv</dc:creator>
  <cp:lastModifiedBy>user</cp:lastModifiedBy>
  <cp:revision>113</cp:revision>
  <dcterms:created xsi:type="dcterms:W3CDTF">2019-06-18T03:30:05Z</dcterms:created>
  <dcterms:modified xsi:type="dcterms:W3CDTF">2019-06-21T05:29:34Z</dcterms:modified>
</cp:coreProperties>
</file>