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8D75AB"/>
    <a:srgbClr val="785D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88" autoAdjust="0"/>
    <p:restoredTop sz="94660"/>
  </p:normalViewPr>
  <p:slideViewPr>
    <p:cSldViewPr>
      <p:cViewPr varScale="1">
        <p:scale>
          <a:sx n="107" d="100"/>
          <a:sy n="107" d="100"/>
        </p:scale>
        <p:origin x="-21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52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23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08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1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49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23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2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1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1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15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21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92696"/>
            <a:ext cx="9036496" cy="290775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600" b="1" dirty="0" smtClean="0">
                <a:solidFill>
                  <a:srgbClr val="785D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6600" b="1" dirty="0" smtClean="0">
                <a:solidFill>
                  <a:srgbClr val="8D7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6600" b="1" dirty="0" smtClean="0">
                <a:solidFill>
                  <a:srgbClr val="8D7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600" b="1" dirty="0" smtClean="0">
                <a:solidFill>
                  <a:srgbClr val="785D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6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массивах</a:t>
            </a:r>
            <a:endParaRPr lang="ru-RU" sz="66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6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951"/>
            <a:ext cx="9144000" cy="74375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Бинарный поиск –</a:t>
            </a:r>
            <a:r>
              <a:rPr lang="en-US" b="1" i="1" dirty="0" smtClean="0">
                <a:solidFill>
                  <a:srgbClr val="0070C0"/>
                </a:solidFill>
                <a:latin typeface="Century" pitchFamily="18" charset="0"/>
              </a:rPr>
              <a:t> </a:t>
            </a:r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идея</a:t>
            </a:r>
            <a:endParaRPr lang="ru-RU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849" y="908720"/>
            <a:ext cx="91440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3000" b="1" i="1" dirty="0" smtClean="0">
                <a:solidFill>
                  <a:srgbClr val="0070C0"/>
                </a:solidFill>
              </a:rPr>
              <a:t>Идея</a:t>
            </a:r>
            <a:r>
              <a:rPr lang="ru-RU" sz="3000" dirty="0" smtClean="0">
                <a:solidFill>
                  <a:srgbClr val="0070C0"/>
                </a:solidFill>
              </a:rPr>
              <a:t>: </a:t>
            </a:r>
            <a:r>
              <a:rPr lang="ru-RU" sz="3000" dirty="0" smtClean="0"/>
              <a:t>сравним значение </a:t>
            </a:r>
            <a:r>
              <a:rPr lang="en-US" sz="3000" dirty="0" smtClean="0"/>
              <a:t>X </a:t>
            </a:r>
            <a:r>
              <a:rPr lang="ru-RU" sz="3000" dirty="0" smtClean="0"/>
              <a:t>с серединным элементом массива </a:t>
            </a:r>
            <a:r>
              <a:rPr lang="en-US" sz="3000" b="1" dirty="0" smtClean="0"/>
              <a:t>A</a:t>
            </a:r>
            <a:r>
              <a:rPr lang="ru-RU" sz="3000" dirty="0" smtClean="0"/>
              <a:t> (т.е. </a:t>
            </a:r>
            <a:r>
              <a:rPr lang="en-US" sz="3000" dirty="0" smtClean="0"/>
              <a:t>A[</a:t>
            </a:r>
            <a:r>
              <a:rPr lang="en-US" sz="3000" baseline="30000" dirty="0" smtClean="0"/>
              <a:t>N</a:t>
            </a:r>
            <a:r>
              <a:rPr lang="en-US" sz="3000" dirty="0" smtClean="0"/>
              <a:t>/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])</a:t>
            </a:r>
            <a:r>
              <a:rPr lang="ru-RU" sz="3000" dirty="0" smtClean="0"/>
              <a:t>.</a:t>
            </a:r>
            <a:endParaRPr lang="ru-RU" sz="30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0849" y="2564904"/>
            <a:ext cx="91440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3000" dirty="0" smtClean="0"/>
              <a:t>Если </a:t>
            </a:r>
            <a:r>
              <a:rPr lang="en-US" sz="3000" dirty="0" smtClean="0"/>
              <a:t>X&gt;A[</a:t>
            </a:r>
            <a:r>
              <a:rPr lang="en-US" sz="3000" baseline="30000" dirty="0" smtClean="0"/>
              <a:t>N</a:t>
            </a:r>
            <a:r>
              <a:rPr lang="en-US" sz="3000" dirty="0" smtClean="0"/>
              <a:t>/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], </a:t>
            </a:r>
            <a:r>
              <a:rPr lang="ru-RU" sz="3000" dirty="0" smtClean="0"/>
              <a:t>то мы отбрасываем </a:t>
            </a:r>
            <a:r>
              <a:rPr lang="en-US" sz="3000" dirty="0" smtClean="0"/>
              <a:t>1-</a:t>
            </a:r>
            <a:r>
              <a:rPr lang="ru-RU" sz="3000" dirty="0" smtClean="0"/>
              <a:t>ю </a:t>
            </a:r>
            <a:r>
              <a:rPr lang="ru-RU" sz="3000" dirty="0" smtClean="0"/>
              <a:t>половину массива </a:t>
            </a:r>
            <a:r>
              <a:rPr lang="en-US" sz="3000" dirty="0" smtClean="0"/>
              <a:t>A[1] … A[</a:t>
            </a:r>
            <a:r>
              <a:rPr lang="en-US" sz="3000" baseline="30000" dirty="0" smtClean="0"/>
              <a:t>N</a:t>
            </a:r>
            <a:r>
              <a:rPr lang="en-US" sz="3000" dirty="0" smtClean="0"/>
              <a:t>/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]</a:t>
            </a:r>
            <a:r>
              <a:rPr lang="ru-RU" sz="3000" dirty="0" smtClean="0"/>
              <a:t>.</a:t>
            </a:r>
            <a:endParaRPr lang="ru-RU" sz="30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-15984" y="4797152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3000" dirty="0" smtClean="0"/>
              <a:t>Если </a:t>
            </a:r>
            <a:r>
              <a:rPr lang="en-US" sz="3000" dirty="0" smtClean="0"/>
              <a:t>X&lt;A[</a:t>
            </a:r>
            <a:r>
              <a:rPr lang="en-US" sz="3000" baseline="30000" dirty="0" smtClean="0"/>
              <a:t>N</a:t>
            </a:r>
            <a:r>
              <a:rPr lang="en-US" sz="3000" dirty="0" smtClean="0"/>
              <a:t>/</a:t>
            </a:r>
            <a:r>
              <a:rPr lang="en-US" sz="3000" baseline="-25000" dirty="0" smtClean="0"/>
              <a:t>2</a:t>
            </a:r>
            <a:r>
              <a:rPr lang="en-US" sz="3000" dirty="0"/>
              <a:t>], </a:t>
            </a:r>
            <a:r>
              <a:rPr lang="ru-RU" sz="3000" dirty="0"/>
              <a:t>то мы отбрасываем </a:t>
            </a:r>
            <a:r>
              <a:rPr lang="en-US" sz="3000" dirty="0" smtClean="0"/>
              <a:t>2-</a:t>
            </a:r>
            <a:r>
              <a:rPr lang="ru-RU" sz="3000" dirty="0" smtClean="0"/>
              <a:t>ю </a:t>
            </a:r>
            <a:r>
              <a:rPr lang="ru-RU" sz="3000" dirty="0"/>
              <a:t>половину массива </a:t>
            </a:r>
            <a:r>
              <a:rPr lang="en-US" sz="3000" dirty="0" smtClean="0"/>
              <a:t>A[</a:t>
            </a:r>
            <a:r>
              <a:rPr lang="en-US" sz="3000" baseline="30000" dirty="0" smtClean="0"/>
              <a:t>N</a:t>
            </a:r>
            <a:r>
              <a:rPr lang="en-US" sz="3000" dirty="0" smtClean="0"/>
              <a:t>/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]</a:t>
            </a:r>
            <a:r>
              <a:rPr lang="en-US" sz="3000" dirty="0"/>
              <a:t> … </a:t>
            </a:r>
            <a:r>
              <a:rPr lang="en-US" sz="3000" dirty="0" smtClean="0"/>
              <a:t>A[N].</a:t>
            </a:r>
            <a:endParaRPr lang="ru-RU" sz="30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3875594" y="3362947"/>
            <a:ext cx="4888854" cy="746927"/>
            <a:chOff x="3875594" y="3362947"/>
            <a:chExt cx="4888854" cy="746927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4556016" y="3573016"/>
              <a:ext cx="4208432" cy="288032"/>
              <a:chOff x="4556016" y="4869160"/>
              <a:chExt cx="4208432" cy="288032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4556016" y="5013176"/>
                <a:ext cx="21042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6660232" y="4869160"/>
                <a:ext cx="0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6660232" y="5013176"/>
                <a:ext cx="21042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6856926" y="3362947"/>
              <a:ext cx="10361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X &gt; A[n/2]</a:t>
              </a:r>
              <a:endParaRPr lang="ru-RU" sz="1600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44209" y="3771320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</a:rPr>
                <a:t>n/2</a:t>
              </a:r>
              <a:endParaRPr lang="ru-RU" sz="1600" dirty="0">
                <a:solidFill>
                  <a:srgbClr val="008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75594" y="3728422"/>
              <a:ext cx="15786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008000"/>
                  </a:solidFill>
                </a:rPr>
                <a:t>Массив </a:t>
              </a:r>
              <a:r>
                <a:rPr lang="en-US" sz="1600" b="1" dirty="0" smtClean="0">
                  <a:solidFill>
                    <a:srgbClr val="008000"/>
                  </a:solidFill>
                </a:rPr>
                <a:t>A</a:t>
              </a:r>
              <a:r>
                <a:rPr lang="ru-RU" sz="1600" b="1" dirty="0" smtClean="0">
                  <a:solidFill>
                    <a:srgbClr val="008000"/>
                  </a:solidFill>
                </a:rPr>
                <a:t> </a:t>
              </a:r>
              <a:r>
                <a:rPr lang="en-US" sz="1600" b="1" dirty="0" smtClean="0">
                  <a:solidFill>
                    <a:srgbClr val="008000"/>
                  </a:solidFill>
                </a:rPr>
                <a:t>[1..N]</a:t>
              </a:r>
              <a:endParaRPr lang="ru-RU" sz="1600" b="1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875595" y="6108125"/>
            <a:ext cx="4888853" cy="749875"/>
            <a:chOff x="3875595" y="6108125"/>
            <a:chExt cx="4888853" cy="749875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4556016" y="6309320"/>
              <a:ext cx="4208432" cy="288032"/>
              <a:chOff x="4556016" y="4869160"/>
              <a:chExt cx="4208432" cy="288032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4556016" y="5013176"/>
                <a:ext cx="21042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6660232" y="4869160"/>
                <a:ext cx="0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6660232" y="5013176"/>
                <a:ext cx="21042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5454254" y="6108125"/>
              <a:ext cx="10361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FF"/>
                  </a:solidFill>
                </a:rPr>
                <a:t>X &lt; A[n/2]</a:t>
              </a:r>
              <a:endParaRPr lang="ru-RU" sz="1600" dirty="0">
                <a:solidFill>
                  <a:srgbClr val="0000FF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44209" y="6519446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8000"/>
                  </a:solidFill>
                </a:rPr>
                <a:t>n/2</a:t>
              </a:r>
              <a:endParaRPr lang="ru-RU" sz="1600" dirty="0">
                <a:solidFill>
                  <a:srgbClr val="008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75595" y="6453336"/>
              <a:ext cx="1578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008000"/>
                  </a:solidFill>
                </a:rPr>
                <a:t>Массив </a:t>
              </a:r>
              <a:r>
                <a:rPr lang="en-US" sz="1600" b="1" dirty="0" smtClean="0">
                  <a:solidFill>
                    <a:srgbClr val="008000"/>
                  </a:solidFill>
                </a:rPr>
                <a:t>A</a:t>
              </a:r>
              <a:r>
                <a:rPr lang="ru-RU" sz="1600" b="1" dirty="0" smtClean="0">
                  <a:solidFill>
                    <a:srgbClr val="008000"/>
                  </a:solidFill>
                </a:rPr>
                <a:t> </a:t>
              </a:r>
              <a:r>
                <a:rPr lang="en-US" sz="1600" b="1" dirty="0" smtClean="0">
                  <a:solidFill>
                    <a:srgbClr val="008000"/>
                  </a:solidFill>
                </a:rPr>
                <a:t>[1..N]</a:t>
              </a:r>
              <a:endParaRPr lang="ru-RU" sz="1600" b="1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514120" y="3508549"/>
            <a:ext cx="468052" cy="432048"/>
            <a:chOff x="1007604" y="4005064"/>
            <a:chExt cx="468052" cy="432048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>
            <a:off x="7374988" y="6237312"/>
            <a:ext cx="468052" cy="432048"/>
            <a:chOff x="1007604" y="4005064"/>
            <a:chExt cx="468052" cy="432048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439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951"/>
            <a:ext cx="9144000" cy="74375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Бинарный поиск – алгоритм</a:t>
            </a:r>
            <a:endParaRPr lang="ru-RU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836712"/>
            <a:ext cx="8867814" cy="602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ru-RU" sz="2600" b="1" i="1" dirty="0">
                <a:solidFill>
                  <a:srgbClr val="008000"/>
                </a:solidFill>
              </a:rPr>
              <a:t>Алгоритм </a:t>
            </a:r>
            <a:r>
              <a:rPr lang="ru-RU" sz="2600" b="1" i="1" dirty="0" smtClean="0">
                <a:solidFill>
                  <a:srgbClr val="008000"/>
                </a:solidFill>
              </a:rPr>
              <a:t>«бинарный </a:t>
            </a:r>
            <a:r>
              <a:rPr lang="ru-RU" sz="2600" b="1" i="1" dirty="0">
                <a:solidFill>
                  <a:srgbClr val="008000"/>
                </a:solidFill>
              </a:rPr>
              <a:t>поиск</a:t>
            </a:r>
            <a:r>
              <a:rPr lang="ru-RU" sz="2600" b="1" i="1" dirty="0" smtClean="0">
                <a:solidFill>
                  <a:srgbClr val="008000"/>
                </a:solidFill>
              </a:rPr>
              <a:t>»</a:t>
            </a:r>
            <a:endParaRPr lang="en-US" sz="2600" dirty="0" smtClean="0">
              <a:solidFill>
                <a:srgbClr val="008000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 smtClean="0"/>
              <a:t>Function</a:t>
            </a:r>
            <a:r>
              <a:rPr lang="en-US" sz="2600" dirty="0" smtClean="0"/>
              <a:t> </a:t>
            </a:r>
            <a:r>
              <a:rPr lang="en-US" sz="2600" dirty="0" err="1" smtClean="0"/>
              <a:t>BinFind</a:t>
            </a:r>
            <a:r>
              <a:rPr lang="en-US" sz="2600" dirty="0" smtClean="0"/>
              <a:t>(</a:t>
            </a:r>
            <a:r>
              <a:rPr lang="en-US" sz="2600" dirty="0" err="1" smtClean="0"/>
              <a:t>var</a:t>
            </a:r>
            <a:r>
              <a:rPr lang="en-US" sz="2600" dirty="0" smtClean="0"/>
              <a:t> A: </a:t>
            </a:r>
            <a:r>
              <a:rPr lang="en-US" sz="2600" dirty="0">
                <a:latin typeface="Arial Narrow" pitchFamily="34" charset="0"/>
              </a:rPr>
              <a:t>array[1..N] of </a:t>
            </a:r>
            <a:r>
              <a:rPr lang="en-US" sz="2600" b="1" dirty="0">
                <a:latin typeface="Arial Narrow" pitchFamily="34" charset="0"/>
              </a:rPr>
              <a:t>string</a:t>
            </a:r>
            <a:r>
              <a:rPr lang="en-US" sz="2600" dirty="0" smtClean="0">
                <a:latin typeface="Arial Narrow" pitchFamily="34" charset="0"/>
              </a:rPr>
              <a:t>;  X: </a:t>
            </a:r>
            <a:r>
              <a:rPr lang="en-US" sz="2600" b="1" dirty="0" smtClean="0">
                <a:latin typeface="Arial Narrow" pitchFamily="34" charset="0"/>
              </a:rPr>
              <a:t>string</a:t>
            </a:r>
            <a:r>
              <a:rPr lang="en-US" sz="2600" dirty="0" smtClean="0">
                <a:latin typeface="Arial Narrow" pitchFamily="34" charset="0"/>
              </a:rPr>
              <a:t>): integer;</a:t>
            </a: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 err="1" smtClean="0">
                <a:latin typeface="Arial Narrow" pitchFamily="34" charset="0"/>
              </a:rPr>
              <a:t>Var</a:t>
            </a:r>
            <a:r>
              <a:rPr lang="ru-RU" sz="2600" b="1" dirty="0" smtClean="0">
                <a:latin typeface="Arial Narrow" pitchFamily="34" charset="0"/>
              </a:rPr>
              <a:t/>
            </a:r>
            <a:br>
              <a:rPr lang="ru-RU" sz="2600" b="1" dirty="0" smtClean="0">
                <a:latin typeface="Arial Narrow" pitchFamily="34" charset="0"/>
              </a:rPr>
            </a:b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L, R, mid: integer;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 smtClean="0">
                <a:latin typeface="Arial Narrow" pitchFamily="34" charset="0"/>
              </a:rPr>
              <a:t>Begin</a:t>
            </a:r>
            <a:endParaRPr lang="ru-RU" sz="2600" b="1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Result := -1;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L := 1;   R := N;</a:t>
            </a:r>
            <a:r>
              <a:rPr lang="ru-RU" sz="2600" dirty="0" smtClean="0">
                <a:latin typeface="Arial Narrow" pitchFamily="34" charset="0"/>
              </a:rPr>
              <a:t>		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// </a:t>
            </a:r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сначала интервал поиска - весь массив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 smtClean="0">
                <a:latin typeface="Arial Narrow" pitchFamily="34" charset="0"/>
              </a:rPr>
              <a:t>	</a:t>
            </a:r>
            <a:r>
              <a:rPr lang="en-US" sz="2600" b="1" dirty="0" smtClean="0">
                <a:latin typeface="Arial Narrow" pitchFamily="34" charset="0"/>
              </a:rPr>
              <a:t>while</a:t>
            </a:r>
            <a:r>
              <a:rPr lang="en-US" sz="2600" dirty="0" smtClean="0">
                <a:latin typeface="Arial Narrow" pitchFamily="34" charset="0"/>
              </a:rPr>
              <a:t> L</a:t>
            </a:r>
            <a:r>
              <a:rPr lang="en-US" sz="2600" b="1" dirty="0" smtClean="0">
                <a:solidFill>
                  <a:srgbClr val="C00000"/>
                </a:solidFill>
                <a:latin typeface="Arial Narrow" pitchFamily="34" charset="0"/>
              </a:rPr>
              <a:t>&lt;=</a:t>
            </a:r>
            <a:r>
              <a:rPr lang="en-US" sz="2600" dirty="0" smtClean="0">
                <a:latin typeface="Arial Narrow" pitchFamily="34" charset="0"/>
              </a:rPr>
              <a:t>R </a:t>
            </a:r>
            <a:r>
              <a:rPr lang="en-US" sz="2600" b="1" dirty="0" smtClean="0">
                <a:latin typeface="Arial Narrow" pitchFamily="34" charset="0"/>
              </a:rPr>
              <a:t>do begin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 smtClean="0">
                <a:latin typeface="Arial Narrow" pitchFamily="34" charset="0"/>
              </a:rPr>
              <a:t>		mid := (L+R) div 2;</a:t>
            </a:r>
            <a:r>
              <a:rPr lang="ru-RU" sz="2600" dirty="0" smtClean="0">
                <a:latin typeface="Arial Narrow" pitchFamily="34" charset="0"/>
              </a:rPr>
              <a:t>	</a:t>
            </a:r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// находим серединный элемент</a:t>
            </a:r>
            <a:r>
              <a:rPr lang="ru-RU" sz="2600" dirty="0" smtClean="0">
                <a:latin typeface="Arial Narrow" pitchFamily="34" charset="0"/>
              </a:rPr>
              <a:t>  </a:t>
            </a:r>
            <a:endParaRPr lang="en-US" sz="2600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	</a:t>
            </a:r>
            <a:r>
              <a:rPr lang="en-US" sz="2600" b="1" dirty="0" smtClean="0">
                <a:latin typeface="Arial Narrow" pitchFamily="34" charset="0"/>
              </a:rPr>
              <a:t>if</a:t>
            </a:r>
            <a:r>
              <a:rPr lang="en-US" sz="2600" dirty="0" smtClean="0">
                <a:latin typeface="Arial Narrow" pitchFamily="34" charset="0"/>
              </a:rPr>
              <a:t> X = A[mid]	</a:t>
            </a:r>
            <a:r>
              <a:rPr lang="en-US" sz="2600" b="1" dirty="0" smtClean="0">
                <a:latin typeface="Arial Narrow" pitchFamily="34" charset="0"/>
              </a:rPr>
              <a:t>then begin </a:t>
            </a:r>
            <a:r>
              <a:rPr lang="en-US" sz="2600" dirty="0" smtClean="0">
                <a:latin typeface="Arial Narrow" pitchFamily="34" charset="0"/>
              </a:rPr>
              <a:t>Result := mid; Break; </a:t>
            </a:r>
            <a:r>
              <a:rPr lang="en-US" sz="2600" b="1" dirty="0" smtClean="0">
                <a:latin typeface="Arial Narrow" pitchFamily="34" charset="0"/>
              </a:rPr>
              <a:t>end</a:t>
            </a:r>
            <a:r>
              <a:rPr lang="en-US" sz="2600" dirty="0" smtClean="0">
                <a:latin typeface="Arial Narrow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  <a:tab pos="2689225" algn="l"/>
                <a:tab pos="4846638" algn="l"/>
              </a:tabLst>
            </a:pP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	if X &lt;</a:t>
            </a:r>
            <a:r>
              <a:rPr lang="en-US" sz="2600" dirty="0">
                <a:latin typeface="Arial Narrow" pitchFamily="34" charset="0"/>
              </a:rPr>
              <a:t> A[mid</a:t>
            </a:r>
            <a:r>
              <a:rPr lang="en-US" sz="2600" dirty="0" smtClean="0">
                <a:latin typeface="Arial Narrow" pitchFamily="34" charset="0"/>
              </a:rPr>
              <a:t>]	</a:t>
            </a:r>
            <a:r>
              <a:rPr lang="en-US" sz="2600" b="1" dirty="0" smtClean="0">
                <a:latin typeface="Arial Narrow" pitchFamily="34" charset="0"/>
              </a:rPr>
              <a:t>then </a:t>
            </a:r>
            <a:r>
              <a:rPr lang="en-US" sz="2600" dirty="0" smtClean="0">
                <a:latin typeface="Arial Narrow" pitchFamily="34" charset="0"/>
              </a:rPr>
              <a:t>R := mid-1</a:t>
            </a:r>
            <a:r>
              <a:rPr lang="ru-RU" sz="2600" dirty="0">
                <a:latin typeface="Arial Narrow" pitchFamily="34" charset="0"/>
              </a:rPr>
              <a:t>	</a:t>
            </a:r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//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 X </a:t>
            </a:r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не может быть во 2-й половине</a:t>
            </a:r>
            <a:endParaRPr lang="en-US" sz="2000" dirty="0" smtClean="0">
              <a:solidFill>
                <a:schemeClr val="bg1">
                  <a:lumMod val="75000"/>
                </a:schemeClr>
              </a:solidFill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  <a:tab pos="2689225" algn="l"/>
                <a:tab pos="4846638" algn="l"/>
              </a:tabLst>
            </a:pPr>
            <a:r>
              <a:rPr lang="en-US" sz="2600" dirty="0" smtClean="0">
                <a:latin typeface="Arial Narrow" pitchFamily="34" charset="0"/>
              </a:rPr>
              <a:t>					</a:t>
            </a:r>
            <a:r>
              <a:rPr lang="en-US" sz="2600" b="1" dirty="0" smtClean="0">
                <a:latin typeface="Arial Narrow" pitchFamily="34" charset="0"/>
              </a:rPr>
              <a:t>else</a:t>
            </a:r>
            <a:r>
              <a:rPr lang="en-US" sz="2600" dirty="0" smtClean="0">
                <a:latin typeface="Arial Narrow" pitchFamily="34" charset="0"/>
              </a:rPr>
              <a:t> L := mid+1;</a:t>
            </a:r>
            <a:r>
              <a:rPr lang="ru-RU" sz="2600" dirty="0" smtClean="0">
                <a:latin typeface="Arial Narrow" pitchFamily="34" charset="0"/>
              </a:rPr>
              <a:t>	</a:t>
            </a:r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//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X </a:t>
            </a:r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не </a:t>
            </a:r>
            <a:r>
              <a:rPr lang="ru-RU" sz="20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может быть </a:t>
            </a:r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в 1-й половине</a:t>
            </a:r>
            <a:endParaRPr lang="en-US" sz="2600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end;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// end of while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 smtClean="0">
                <a:latin typeface="Arial Narrow" pitchFamily="34" charset="0"/>
              </a:rPr>
              <a:t>End</a:t>
            </a:r>
            <a:r>
              <a:rPr lang="en-US" sz="2600" dirty="0" smtClean="0">
                <a:latin typeface="Arial Narrow" pitchFamily="34" charset="0"/>
              </a:rPr>
              <a:t>;</a:t>
            </a:r>
            <a:endParaRPr lang="ru-RU" sz="2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7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951"/>
            <a:ext cx="9144000" cy="74375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Бинарный поиск – обсуждение</a:t>
            </a:r>
            <a:endParaRPr lang="ru-RU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737322"/>
            <a:ext cx="5112569" cy="197159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000" b="1" i="1" dirty="0" smtClean="0">
                <a:solidFill>
                  <a:srgbClr val="0070C0"/>
                </a:solidFill>
              </a:rPr>
              <a:t>Вычислит</a:t>
            </a:r>
            <a:r>
              <a:rPr lang="en-US" sz="3000" b="1" i="1" dirty="0">
                <a:solidFill>
                  <a:srgbClr val="0070C0"/>
                </a:solidFill>
              </a:rPr>
              <a:t>.</a:t>
            </a:r>
            <a:r>
              <a:rPr lang="ru-RU" sz="3000" b="1" i="1" dirty="0" smtClean="0">
                <a:solidFill>
                  <a:srgbClr val="0070C0"/>
                </a:solidFill>
              </a:rPr>
              <a:t>сложность</a:t>
            </a:r>
            <a:r>
              <a:rPr lang="ru-RU" sz="3000" dirty="0" smtClean="0">
                <a:solidFill>
                  <a:srgbClr val="0070C0"/>
                </a:solidFill>
              </a:rPr>
              <a:t>: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Сколько действий надо выполнить при поиске значения?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667" y="2924944"/>
            <a:ext cx="9144987" cy="2403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3000" dirty="0" smtClean="0"/>
              <a:t>За 1 сравнение бинарный поиск отбраковывает половину ещё не оцененных элементов, т.е. их количество уменьшается в 2 раза за 1 сравнение.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000" dirty="0" smtClean="0"/>
              <a:t>Если размер массива </a:t>
            </a:r>
            <a:r>
              <a:rPr lang="en-US" sz="3000" dirty="0" smtClean="0"/>
              <a:t>N = 2</a:t>
            </a:r>
            <a:r>
              <a:rPr lang="en-US" sz="3000" baseline="30000" dirty="0" smtClean="0"/>
              <a:t>K</a:t>
            </a:r>
            <a:r>
              <a:rPr lang="en-US" sz="3000" dirty="0" smtClean="0"/>
              <a:t>, </a:t>
            </a:r>
            <a:r>
              <a:rPr lang="ru-RU" sz="3000" dirty="0" smtClean="0"/>
              <a:t>то потребуется </a:t>
            </a:r>
            <a:r>
              <a:rPr lang="en-US" sz="3000" dirty="0" smtClean="0"/>
              <a:t>2*K </a:t>
            </a:r>
            <a:r>
              <a:rPr lang="ru-RU" sz="3000" dirty="0" smtClean="0"/>
              <a:t>сравнений, чтобы уменьшить интервал до 1 элемента.</a:t>
            </a:r>
            <a:endParaRPr lang="ru-RU" sz="30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5589240"/>
            <a:ext cx="9144987" cy="126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0070C0"/>
                </a:solidFill>
              </a:rPr>
              <a:t>Сложность алгоритма бинарного поиска</a:t>
            </a:r>
            <a:r>
              <a:rPr lang="en-US" i="1" dirty="0" smtClean="0">
                <a:solidFill>
                  <a:srgbClr val="0070C0"/>
                </a:solidFill>
              </a:rPr>
              <a:t/>
            </a:r>
            <a:br>
              <a:rPr lang="en-US" i="1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			</a:t>
            </a:r>
            <a:r>
              <a:rPr lang="ru-RU" dirty="0" smtClean="0"/>
              <a:t>= </a:t>
            </a:r>
            <a:r>
              <a:rPr lang="en-US" b="1" dirty="0" smtClean="0"/>
              <a:t>O(log</a:t>
            </a:r>
            <a:r>
              <a:rPr lang="en-US" b="1" baseline="-25000" dirty="0" smtClean="0"/>
              <a:t>2</a:t>
            </a:r>
            <a:r>
              <a:rPr lang="en-US" b="1" dirty="0" smtClean="0"/>
              <a:t>(N))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0" y="836712"/>
            <a:ext cx="3820373" cy="1971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355600" algn="l"/>
                <a:tab pos="719138" algn="l"/>
                <a:tab pos="1074738" algn="l"/>
                <a:tab pos="1339850" algn="l"/>
                <a:tab pos="1793875" algn="l"/>
              </a:tabLst>
            </a:pPr>
            <a:r>
              <a:rPr lang="en-US" sz="1400" dirty="0" smtClean="0">
                <a:latin typeface="Arial Narrow" pitchFamily="34" charset="0"/>
              </a:rPr>
              <a:t>Result := -1;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355600" algn="l"/>
                <a:tab pos="719138" algn="l"/>
                <a:tab pos="1074738" algn="l"/>
                <a:tab pos="1339850" algn="l"/>
                <a:tab pos="1793875" algn="l"/>
              </a:tabLst>
            </a:pPr>
            <a:r>
              <a:rPr lang="en-US" sz="1400" dirty="0" smtClean="0">
                <a:latin typeface="Arial Narrow" pitchFamily="34" charset="0"/>
              </a:rPr>
              <a:t>L := 1;   R := N;</a:t>
            </a:r>
            <a:endParaRPr lang="ru-RU" sz="1400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355600" algn="l"/>
                <a:tab pos="719138" algn="l"/>
                <a:tab pos="1074738" algn="l"/>
                <a:tab pos="1339850" algn="l"/>
                <a:tab pos="1793875" algn="l"/>
              </a:tabLst>
            </a:pPr>
            <a:r>
              <a:rPr lang="en-US" sz="1400" b="1" dirty="0" smtClean="0">
                <a:latin typeface="Arial Narrow" pitchFamily="34" charset="0"/>
              </a:rPr>
              <a:t>while</a:t>
            </a:r>
            <a:r>
              <a:rPr lang="en-US" sz="1400" dirty="0" smtClean="0">
                <a:latin typeface="Arial Narrow" pitchFamily="34" charset="0"/>
              </a:rPr>
              <a:t> L&lt;=R </a:t>
            </a:r>
            <a:r>
              <a:rPr lang="en-US" sz="1400" b="1" dirty="0" smtClean="0">
                <a:latin typeface="Arial Narrow" pitchFamily="34" charset="0"/>
              </a:rPr>
              <a:t>do begin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355600" algn="l"/>
                <a:tab pos="719138" algn="l"/>
                <a:tab pos="1074738" algn="l"/>
                <a:tab pos="1339850" algn="l"/>
                <a:tab pos="1793875" algn="l"/>
              </a:tabLst>
            </a:pPr>
            <a:r>
              <a:rPr lang="en-US" sz="1400" dirty="0" smtClean="0">
                <a:latin typeface="Arial Narrow" pitchFamily="34" charset="0"/>
              </a:rPr>
              <a:t>	mid := (L+R) div 2;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355600" algn="l"/>
                <a:tab pos="719138" algn="l"/>
                <a:tab pos="1074738" algn="l"/>
                <a:tab pos="1339850" algn="l"/>
                <a:tab pos="1793875" algn="l"/>
              </a:tabLst>
            </a:pPr>
            <a:r>
              <a:rPr lang="en-US" sz="1400" dirty="0" smtClean="0">
                <a:latin typeface="Arial Narrow" pitchFamily="34" charset="0"/>
              </a:rPr>
              <a:t>	</a:t>
            </a:r>
            <a:r>
              <a:rPr lang="en-US" sz="1400" b="1" dirty="0" smtClean="0">
                <a:latin typeface="Arial Narrow" pitchFamily="34" charset="0"/>
              </a:rPr>
              <a:t>if</a:t>
            </a:r>
            <a:r>
              <a:rPr lang="en-US" sz="1400" dirty="0" smtClean="0">
                <a:latin typeface="Arial Narrow" pitchFamily="34" charset="0"/>
              </a:rPr>
              <a:t> X = A[mid]	</a:t>
            </a:r>
            <a:r>
              <a:rPr lang="en-US" sz="1400" b="1" dirty="0" smtClean="0">
                <a:latin typeface="Arial Narrow" pitchFamily="34" charset="0"/>
              </a:rPr>
              <a:t>then begin </a:t>
            </a:r>
            <a:r>
              <a:rPr lang="en-US" sz="1400" dirty="0" smtClean="0">
                <a:latin typeface="Arial Narrow" pitchFamily="34" charset="0"/>
              </a:rPr>
              <a:t>Result := i; Break; </a:t>
            </a:r>
            <a:r>
              <a:rPr lang="en-US" sz="1400" b="1" dirty="0" smtClean="0">
                <a:latin typeface="Arial Narrow" pitchFamily="34" charset="0"/>
              </a:rPr>
              <a:t>end</a:t>
            </a:r>
            <a:r>
              <a:rPr lang="en-US" sz="1400" dirty="0" smtClean="0">
                <a:latin typeface="Arial Narrow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55600" algn="l"/>
                <a:tab pos="719138" algn="l"/>
                <a:tab pos="1074738" algn="l"/>
                <a:tab pos="1339850" algn="l"/>
                <a:tab pos="1793875" algn="l"/>
              </a:tabLst>
            </a:pPr>
            <a:r>
              <a:rPr lang="en-US" sz="1400" dirty="0" smtClean="0">
                <a:latin typeface="Arial Narrow" pitchFamily="34" charset="0"/>
              </a:rPr>
              <a:t>	if X &lt;</a:t>
            </a:r>
            <a:r>
              <a:rPr lang="en-US" sz="1400" dirty="0">
                <a:latin typeface="Arial Narrow" pitchFamily="34" charset="0"/>
              </a:rPr>
              <a:t> A[mid</a:t>
            </a:r>
            <a:r>
              <a:rPr lang="en-US" sz="1400" dirty="0" smtClean="0">
                <a:latin typeface="Arial Narrow" pitchFamily="34" charset="0"/>
              </a:rPr>
              <a:t>]	</a:t>
            </a:r>
            <a:r>
              <a:rPr lang="en-US" sz="1400" b="1" dirty="0" smtClean="0">
                <a:latin typeface="Arial Narrow" pitchFamily="34" charset="0"/>
              </a:rPr>
              <a:t>then </a:t>
            </a:r>
            <a:r>
              <a:rPr lang="en-US" sz="1400" dirty="0" smtClean="0">
                <a:latin typeface="Arial Narrow" pitchFamily="34" charset="0"/>
              </a:rPr>
              <a:t>R := mid-1</a:t>
            </a:r>
          </a:p>
          <a:p>
            <a:pPr marL="0" indent="0">
              <a:spcBef>
                <a:spcPts val="0"/>
              </a:spcBef>
              <a:buNone/>
              <a:tabLst>
                <a:tab pos="355600" algn="l"/>
                <a:tab pos="719138" algn="l"/>
                <a:tab pos="1074738" algn="l"/>
                <a:tab pos="1339850" algn="l"/>
                <a:tab pos="1793875" algn="l"/>
              </a:tabLst>
            </a:pPr>
            <a:r>
              <a:rPr lang="en-US" sz="1400" dirty="0" smtClean="0">
                <a:latin typeface="Arial Narrow" pitchFamily="34" charset="0"/>
              </a:rPr>
              <a:t>				</a:t>
            </a:r>
            <a:r>
              <a:rPr lang="en-US" sz="1400" b="1" dirty="0" smtClean="0">
                <a:latin typeface="Arial Narrow" pitchFamily="34" charset="0"/>
              </a:rPr>
              <a:t>else</a:t>
            </a:r>
            <a:r>
              <a:rPr lang="en-US" sz="1400" dirty="0" smtClean="0">
                <a:latin typeface="Arial Narrow" pitchFamily="34" charset="0"/>
              </a:rPr>
              <a:t> L := mid+1;</a:t>
            </a:r>
          </a:p>
          <a:p>
            <a:pPr marL="0" indent="0">
              <a:spcBef>
                <a:spcPts val="0"/>
              </a:spcBef>
              <a:buNone/>
              <a:tabLst>
                <a:tab pos="355600" algn="l"/>
                <a:tab pos="719138" algn="l"/>
                <a:tab pos="1074738" algn="l"/>
                <a:tab pos="1339850" algn="l"/>
                <a:tab pos="1793875" algn="l"/>
              </a:tabLst>
            </a:pPr>
            <a:r>
              <a:rPr lang="en-US" sz="1400" dirty="0" smtClean="0">
                <a:latin typeface="Arial Narrow" pitchFamily="34" charset="0"/>
              </a:rPr>
              <a:t>end;</a:t>
            </a:r>
            <a:endParaRPr lang="en-US" sz="1400" dirty="0" smtClean="0">
              <a:solidFill>
                <a:schemeClr val="bg1">
                  <a:lumMod val="6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22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951"/>
            <a:ext cx="9144000" cy="74375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Общая постановка задачи</a:t>
            </a:r>
            <a:endParaRPr lang="ru-RU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345638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dirty="0" smtClean="0"/>
              <a:t>Имеется большой массив </a:t>
            </a:r>
            <a:r>
              <a:rPr lang="en-US" sz="3000" b="1" dirty="0" smtClean="0"/>
              <a:t>A</a:t>
            </a:r>
            <a:r>
              <a:rPr lang="en-US" sz="3000" dirty="0" smtClean="0"/>
              <a:t> </a:t>
            </a:r>
            <a:r>
              <a:rPr lang="ru-RU" sz="3000" dirty="0" smtClean="0"/>
              <a:t>значений (</a:t>
            </a:r>
            <a:r>
              <a:rPr lang="ru-RU" sz="3000" i="1" dirty="0" smtClean="0">
                <a:solidFill>
                  <a:schemeClr val="bg1">
                    <a:lumMod val="50000"/>
                  </a:schemeClr>
                </a:solidFill>
              </a:rPr>
              <a:t>чисел, либо строк</a:t>
            </a:r>
            <a:r>
              <a:rPr lang="ru-RU" sz="3000" dirty="0" smtClean="0"/>
              <a:t>). Длина массива </a:t>
            </a:r>
            <a:r>
              <a:rPr lang="en-US" sz="3000" b="1" dirty="0" smtClean="0"/>
              <a:t>N</a:t>
            </a:r>
            <a:r>
              <a:rPr lang="en-US" sz="3000" dirty="0" smtClean="0"/>
              <a:t> &gt;&gt; 1.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dirty="0" smtClean="0"/>
              <a:t>Задаётся значение </a:t>
            </a:r>
            <a:r>
              <a:rPr lang="en-US" sz="3000" b="1" dirty="0" smtClean="0"/>
              <a:t>X</a:t>
            </a:r>
            <a:r>
              <a:rPr lang="en-US" sz="3000" dirty="0" smtClean="0"/>
              <a:t> (</a:t>
            </a:r>
            <a:r>
              <a:rPr lang="ru-RU" sz="3000" i="1" dirty="0" smtClean="0">
                <a:solidFill>
                  <a:schemeClr val="bg1">
                    <a:lumMod val="50000"/>
                  </a:schemeClr>
                </a:solidFill>
              </a:rPr>
              <a:t>также число или строка</a:t>
            </a:r>
            <a:r>
              <a:rPr lang="ru-RU" sz="3000" dirty="0" smtClean="0"/>
              <a:t>)</a:t>
            </a:r>
            <a:r>
              <a:rPr lang="en-US" sz="3000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dirty="0" smtClean="0"/>
              <a:t>Требуется определить, присутствует ли значение </a:t>
            </a:r>
            <a:r>
              <a:rPr lang="en-US" sz="3000" b="1" dirty="0" smtClean="0"/>
              <a:t>X</a:t>
            </a:r>
            <a:r>
              <a:rPr lang="ru-RU" sz="3000" dirty="0" smtClean="0"/>
              <a:t> в массиве </a:t>
            </a:r>
            <a:r>
              <a:rPr lang="en-US" sz="3000" b="1" dirty="0" smtClean="0"/>
              <a:t>A</a:t>
            </a:r>
            <a:r>
              <a:rPr lang="en-US" sz="3000" dirty="0" smtClean="0"/>
              <a:t>, </a:t>
            </a:r>
            <a:r>
              <a:rPr lang="ru-RU" sz="3000" dirty="0" smtClean="0"/>
              <a:t>и если да – то надо вернуть номер элемента, который равен значению </a:t>
            </a:r>
            <a:r>
              <a:rPr lang="en-US" sz="3000" b="1" dirty="0" smtClean="0"/>
              <a:t>X</a:t>
            </a:r>
            <a:r>
              <a:rPr lang="en-US" sz="3000" dirty="0" smtClean="0"/>
              <a:t>.</a:t>
            </a:r>
            <a:endParaRPr lang="ru-RU" sz="3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-24666" y="4365104"/>
            <a:ext cx="9144000" cy="2492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000" b="1" i="1" dirty="0" smtClean="0">
                <a:solidFill>
                  <a:srgbClr val="0070C0"/>
                </a:solidFill>
              </a:rPr>
              <a:t>Пример</a:t>
            </a:r>
            <a:r>
              <a:rPr lang="ru-RU" sz="3000" b="1" i="1" dirty="0">
                <a:solidFill>
                  <a:srgbClr val="0070C0"/>
                </a:solidFill>
              </a:rPr>
              <a:t>ы</a:t>
            </a:r>
            <a:r>
              <a:rPr lang="ru-RU" sz="30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Font typeface="Arial" pitchFamily="34" charset="0"/>
              <a:buNone/>
            </a:pPr>
            <a:r>
              <a:rPr lang="en-US" sz="3000" b="1" dirty="0" smtClean="0"/>
              <a:t>A</a:t>
            </a:r>
            <a:r>
              <a:rPr lang="en-US" sz="3000" dirty="0" smtClean="0"/>
              <a:t> </a:t>
            </a:r>
            <a:r>
              <a:rPr lang="ru-RU" sz="3000" dirty="0" smtClean="0"/>
              <a:t>= </a:t>
            </a:r>
            <a:r>
              <a:rPr lang="en-US" sz="3000" dirty="0" smtClean="0">
                <a:solidFill>
                  <a:schemeClr val="accent3">
                    <a:lumMod val="75000"/>
                  </a:schemeClr>
                </a:solidFill>
              </a:rPr>
              <a:t>{ 60,  31,  100,  39,  7,  83 }</a:t>
            </a:r>
          </a:p>
          <a:p>
            <a:pPr marL="0" indent="0">
              <a:buFont typeface="Arial" pitchFamily="34" charset="0"/>
              <a:buNone/>
            </a:pPr>
            <a:r>
              <a:rPr lang="en-US" sz="3000" b="1" dirty="0" smtClean="0"/>
              <a:t>	X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= 39			</a:t>
            </a:r>
            <a:r>
              <a:rPr lang="en-US" sz="3000" b="1" dirty="0" smtClean="0"/>
              <a:t>X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= 13</a:t>
            </a:r>
          </a:p>
          <a:p>
            <a:pPr marL="0" indent="0">
              <a:buFont typeface="Arial" pitchFamily="34" charset="0"/>
              <a:buNone/>
            </a:pPr>
            <a:r>
              <a:rPr lang="en-US" sz="3000" dirty="0" smtClean="0"/>
              <a:t>	</a:t>
            </a:r>
            <a:r>
              <a:rPr lang="en-US" sz="3000" dirty="0"/>
              <a:t>R</a:t>
            </a:r>
            <a:r>
              <a:rPr lang="en-US" sz="3000" dirty="0" smtClean="0"/>
              <a:t>esult</a:t>
            </a:r>
            <a:r>
              <a:rPr lang="en-US" sz="3000" baseline="-25000" dirty="0" smtClean="0"/>
              <a:t>1</a:t>
            </a:r>
            <a:r>
              <a:rPr lang="ru-RU" sz="3000" dirty="0" smtClean="0"/>
              <a:t> = </a:t>
            </a:r>
            <a:r>
              <a:rPr lang="ru-RU" sz="3000" b="1" dirty="0" smtClean="0">
                <a:solidFill>
                  <a:srgbClr val="008000"/>
                </a:solidFill>
              </a:rPr>
              <a:t>4</a:t>
            </a:r>
            <a:r>
              <a:rPr lang="en-US" sz="3000" dirty="0" smtClean="0"/>
              <a:t>			Result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= </a:t>
            </a:r>
            <a:r>
              <a:rPr lang="en-US" sz="3000" b="1" dirty="0" smtClean="0">
                <a:solidFill>
                  <a:srgbClr val="FF0000"/>
                </a:solidFill>
              </a:rPr>
              <a:t>-1</a:t>
            </a:r>
            <a:r>
              <a:rPr lang="en-US" sz="3000" dirty="0" smtClean="0"/>
              <a:t> (</a:t>
            </a:r>
            <a:r>
              <a:rPr lang="ru-RU" sz="3000" dirty="0" smtClean="0"/>
              <a:t>не найден)</a:t>
            </a:r>
            <a:endParaRPr lang="ru-RU" sz="30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195736" y="5445224"/>
            <a:ext cx="1008112" cy="432048"/>
          </a:xfrm>
          <a:prstGeom prst="curvedConnector3">
            <a:avLst>
              <a:gd name="adj1" fmla="val 99315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59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143000"/>
          </a:xfrm>
        </p:spPr>
        <p:txBody>
          <a:bodyPr>
            <a:norm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Линейный поиск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933056"/>
            <a:ext cx="7620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951"/>
            <a:ext cx="9144000" cy="74375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Линейный поиск – алгоритм</a:t>
            </a:r>
            <a:endParaRPr lang="ru-RU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108012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000" b="1" i="1" dirty="0" smtClean="0">
                <a:solidFill>
                  <a:srgbClr val="0070C0"/>
                </a:solidFill>
              </a:rPr>
              <a:t>Идея</a:t>
            </a:r>
            <a:r>
              <a:rPr lang="ru-RU" sz="3000" dirty="0" smtClean="0">
                <a:solidFill>
                  <a:srgbClr val="0070C0"/>
                </a:solidFill>
              </a:rPr>
              <a:t>:	</a:t>
            </a:r>
            <a:r>
              <a:rPr lang="ru-RU" sz="3000" dirty="0" smtClean="0"/>
              <a:t>да </a:t>
            </a:r>
            <a:r>
              <a:rPr lang="ru-RU" sz="3000" dirty="0" err="1" smtClean="0"/>
              <a:t>фигле</a:t>
            </a:r>
            <a:r>
              <a:rPr lang="ru-RU" sz="3000" dirty="0" smtClean="0"/>
              <a:t> тут башку ломать!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000" dirty="0" smtClean="0"/>
              <a:t>Надо просмотреть подряд все элементы массива </a:t>
            </a:r>
            <a:r>
              <a:rPr lang="en-US" sz="3000" b="1" dirty="0" smtClean="0"/>
              <a:t>A</a:t>
            </a:r>
            <a:r>
              <a:rPr lang="ru-RU" sz="3000" dirty="0" smtClean="0"/>
              <a:t>.</a:t>
            </a:r>
            <a:endParaRPr lang="ru-RU" sz="3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2060848"/>
            <a:ext cx="8867814" cy="4797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ru-RU" sz="2600" b="1" i="1" dirty="0">
                <a:solidFill>
                  <a:srgbClr val="008000"/>
                </a:solidFill>
              </a:rPr>
              <a:t>Алгоритм «линейный поиск</a:t>
            </a:r>
            <a:r>
              <a:rPr lang="ru-RU" sz="2600" b="1" i="1" dirty="0" smtClean="0">
                <a:solidFill>
                  <a:srgbClr val="008000"/>
                </a:solidFill>
              </a:rPr>
              <a:t>»</a:t>
            </a:r>
            <a:endParaRPr lang="en-US" sz="2600" dirty="0" smtClean="0">
              <a:solidFill>
                <a:srgbClr val="008000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 smtClean="0"/>
              <a:t>Function</a:t>
            </a:r>
            <a:r>
              <a:rPr lang="en-US" sz="2600" dirty="0" smtClean="0"/>
              <a:t> Find(</a:t>
            </a:r>
            <a:r>
              <a:rPr lang="en-US" sz="2600" dirty="0" err="1" smtClean="0"/>
              <a:t>var</a:t>
            </a:r>
            <a:r>
              <a:rPr lang="en-US" sz="2600" dirty="0" smtClean="0"/>
              <a:t> A: </a:t>
            </a:r>
            <a:r>
              <a:rPr lang="en-US" sz="2600" dirty="0">
                <a:latin typeface="Arial Narrow" pitchFamily="34" charset="0"/>
              </a:rPr>
              <a:t>array[1..N] of </a:t>
            </a:r>
            <a:r>
              <a:rPr lang="en-US" sz="2600" b="1" dirty="0">
                <a:latin typeface="Arial Narrow" pitchFamily="34" charset="0"/>
              </a:rPr>
              <a:t>string</a:t>
            </a:r>
            <a:r>
              <a:rPr lang="en-US" sz="2600" dirty="0" smtClean="0">
                <a:latin typeface="Arial Narrow" pitchFamily="34" charset="0"/>
              </a:rPr>
              <a:t>;  X: </a:t>
            </a:r>
            <a:r>
              <a:rPr lang="en-US" sz="2600" b="1" dirty="0" smtClean="0">
                <a:latin typeface="Arial Narrow" pitchFamily="34" charset="0"/>
              </a:rPr>
              <a:t>string</a:t>
            </a:r>
            <a:r>
              <a:rPr lang="en-US" sz="2600" dirty="0" smtClean="0">
                <a:latin typeface="Arial Narrow" pitchFamily="34" charset="0"/>
              </a:rPr>
              <a:t>): integer;</a:t>
            </a: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 err="1" smtClean="0">
                <a:latin typeface="Arial Narrow" pitchFamily="34" charset="0"/>
              </a:rPr>
              <a:t>Var</a:t>
            </a:r>
            <a:r>
              <a:rPr lang="ru-RU" sz="2600" b="1" dirty="0" smtClean="0">
                <a:latin typeface="Arial Narrow" pitchFamily="34" charset="0"/>
              </a:rPr>
              <a:t/>
            </a:r>
            <a:br>
              <a:rPr lang="ru-RU" sz="2600" b="1" dirty="0" smtClean="0">
                <a:latin typeface="Arial Narrow" pitchFamily="34" charset="0"/>
              </a:rPr>
            </a:b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i: integer;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 smtClean="0">
                <a:latin typeface="Arial Narrow" pitchFamily="34" charset="0"/>
              </a:rPr>
              <a:t>Begin</a:t>
            </a:r>
            <a:endParaRPr lang="ru-RU" sz="2600" b="1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Result := -1;</a:t>
            </a:r>
            <a:endParaRPr lang="ru-RU" sz="2600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 smtClean="0">
                <a:latin typeface="Arial Narrow" pitchFamily="34" charset="0"/>
              </a:rPr>
              <a:t>	</a:t>
            </a:r>
            <a:r>
              <a:rPr lang="en-US" sz="2600" b="1" dirty="0" smtClean="0">
                <a:latin typeface="Arial Narrow" pitchFamily="34" charset="0"/>
              </a:rPr>
              <a:t>for</a:t>
            </a:r>
            <a:r>
              <a:rPr lang="en-US" sz="2600" dirty="0" smtClean="0">
                <a:latin typeface="Arial Narrow" pitchFamily="34" charset="0"/>
              </a:rPr>
              <a:t> i :=1 </a:t>
            </a:r>
            <a:r>
              <a:rPr lang="en-US" sz="2600" b="1" dirty="0" smtClean="0">
                <a:latin typeface="Arial Narrow" pitchFamily="34" charset="0"/>
              </a:rPr>
              <a:t>to</a:t>
            </a:r>
            <a:r>
              <a:rPr lang="en-US" sz="2600" dirty="0" smtClean="0">
                <a:latin typeface="Arial Narrow" pitchFamily="34" charset="0"/>
              </a:rPr>
              <a:t> N </a:t>
            </a:r>
            <a:r>
              <a:rPr lang="en-US" sz="2600" b="1" dirty="0" smtClean="0">
                <a:latin typeface="Arial Narrow" pitchFamily="34" charset="0"/>
              </a:rPr>
              <a:t>do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	</a:t>
            </a:r>
            <a:r>
              <a:rPr lang="en-US" sz="2600" b="1" dirty="0" smtClean="0">
                <a:latin typeface="Arial Narrow" pitchFamily="34" charset="0"/>
              </a:rPr>
              <a:t>if</a:t>
            </a:r>
            <a:r>
              <a:rPr lang="en-US" sz="2600" dirty="0" smtClean="0">
                <a:latin typeface="Arial Narrow" pitchFamily="34" charset="0"/>
              </a:rPr>
              <a:t> A[i] = X </a:t>
            </a:r>
            <a:r>
              <a:rPr lang="en-US" sz="2600" b="1" dirty="0" smtClean="0">
                <a:latin typeface="Arial Narrow" pitchFamily="34" charset="0"/>
              </a:rPr>
              <a:t>then begin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 smtClean="0">
                <a:latin typeface="Arial Narrow" pitchFamily="34" charset="0"/>
              </a:rPr>
              <a:t>			Result := i;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 smtClean="0">
                <a:latin typeface="Arial Narrow" pitchFamily="34" charset="0"/>
              </a:rPr>
              <a:t>			Break;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 smtClean="0">
                <a:latin typeface="Arial Narrow" pitchFamily="34" charset="0"/>
              </a:rPr>
              <a:t>			</a:t>
            </a:r>
            <a:r>
              <a:rPr lang="en-US" sz="2600" b="1" dirty="0" smtClean="0">
                <a:latin typeface="Arial Narrow" pitchFamily="34" charset="0"/>
              </a:rPr>
              <a:t>end</a:t>
            </a:r>
            <a:r>
              <a:rPr lang="en-US" sz="2600" dirty="0" smtClean="0">
                <a:latin typeface="Arial Narrow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 smtClean="0">
                <a:latin typeface="Arial Narrow" pitchFamily="34" charset="0"/>
              </a:rPr>
              <a:t>End</a:t>
            </a:r>
            <a:r>
              <a:rPr lang="en-US" sz="2600" dirty="0" smtClean="0">
                <a:latin typeface="Arial Narrow" pitchFamily="34" charset="0"/>
              </a:rPr>
              <a:t>;</a:t>
            </a:r>
            <a:endParaRPr lang="ru-RU" sz="2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7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951"/>
            <a:ext cx="9144000" cy="74375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Линейный поиск – обсуждение</a:t>
            </a:r>
            <a:endParaRPr lang="ru-RU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3" y="1052736"/>
            <a:ext cx="5724127" cy="14401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000" b="1" i="1" dirty="0" smtClean="0">
                <a:solidFill>
                  <a:srgbClr val="0070C0"/>
                </a:solidFill>
              </a:rPr>
              <a:t>Вычислительная сложность</a:t>
            </a:r>
            <a:r>
              <a:rPr lang="ru-RU" sz="3000" dirty="0" smtClean="0">
                <a:solidFill>
                  <a:srgbClr val="0070C0"/>
                </a:solidFill>
              </a:rPr>
              <a:t>: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Сколько действий придётся выполнить при поиске значения?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0" y="836712"/>
            <a:ext cx="3131840" cy="2304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Result := -1;</a:t>
            </a:r>
            <a:endParaRPr lang="ru-RU" sz="2000" dirty="0" smtClean="0">
              <a:solidFill>
                <a:schemeClr val="bg1">
                  <a:lumMod val="65000"/>
                </a:schemeClr>
              </a:solidFill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for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i :=1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to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N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do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	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if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A[i] = X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then begin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		Result := i;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		Break;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		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end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;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-990" y="3140968"/>
            <a:ext cx="9144987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3000" dirty="0" smtClean="0"/>
              <a:t>Если значение Х имеется в массиве А, то в среднем потребуется </a:t>
            </a:r>
            <a:r>
              <a:rPr lang="en-US" sz="3000" dirty="0" smtClean="0"/>
              <a:t>N/2 </a:t>
            </a:r>
            <a:r>
              <a:rPr lang="ru-RU" sz="3000" dirty="0" smtClean="0"/>
              <a:t>сравнений. Если Х отсутствует, то будет просмотрен весь массив. Потребуется </a:t>
            </a:r>
            <a:r>
              <a:rPr lang="en-US" sz="3000" dirty="0" smtClean="0"/>
              <a:t>N </a:t>
            </a:r>
            <a:r>
              <a:rPr lang="ru-RU" sz="3000" dirty="0" smtClean="0"/>
              <a:t>сравнений.</a:t>
            </a:r>
            <a:endParaRPr lang="ru-RU" sz="30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-989" y="5373216"/>
            <a:ext cx="9144987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0070C0"/>
                </a:solidFill>
              </a:rPr>
              <a:t>Сложность алгоритма линейного поиска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= </a:t>
            </a:r>
            <a:r>
              <a:rPr lang="en-US" b="1" dirty="0" smtClean="0"/>
              <a:t>O(N)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58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951"/>
            <a:ext cx="9144000" cy="74375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Красивые данные</a:t>
            </a:r>
            <a:endParaRPr lang="ru-RU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774" y="908720"/>
            <a:ext cx="9160773" cy="100811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000" dirty="0" smtClean="0"/>
              <a:t>Пусть нам известно, что массив А упорядочен по возрастанию. Можно ли ускорить поиск?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871" y="1988840"/>
            <a:ext cx="9160773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ru-RU" sz="3000" b="1" i="1" dirty="0" smtClean="0">
                <a:solidFill>
                  <a:srgbClr val="0070C0"/>
                </a:solidFill>
              </a:rPr>
              <a:t>Идея</a:t>
            </a:r>
            <a:r>
              <a:rPr lang="ru-RU" sz="3000" dirty="0" smtClean="0">
                <a:solidFill>
                  <a:srgbClr val="0070C0"/>
                </a:solidFill>
              </a:rPr>
              <a:t>:</a:t>
            </a:r>
            <a:r>
              <a:rPr lang="ru-RU" sz="3000" dirty="0" smtClean="0"/>
              <a:t>   если очередной элемент </a:t>
            </a:r>
            <a:r>
              <a:rPr lang="en-US" sz="3000" dirty="0" smtClean="0"/>
              <a:t>A[i] </a:t>
            </a:r>
            <a:r>
              <a:rPr lang="ru-RU" sz="3000" dirty="0" smtClean="0"/>
              <a:t>уже больше </a:t>
            </a:r>
            <a:r>
              <a:rPr lang="en-US" sz="3000" dirty="0" smtClean="0"/>
              <a:t>X, </a:t>
            </a:r>
            <a:r>
              <a:rPr lang="ru-RU" sz="3000" dirty="0" smtClean="0"/>
              <a:t>то дальше искать бессмысленно. Уменьшится количество просматриваемых элементов.</a:t>
            </a:r>
            <a:endParaRPr lang="ru-RU" sz="30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51520" y="3501008"/>
            <a:ext cx="5004048" cy="3356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 smtClean="0">
                <a:latin typeface="Arial Narrow" pitchFamily="34" charset="0"/>
              </a:rPr>
              <a:t>   . . .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 smtClean="0">
                <a:latin typeface="Arial Narrow" pitchFamily="34" charset="0"/>
              </a:rPr>
              <a:t>Begin</a:t>
            </a:r>
            <a:endParaRPr lang="ru-RU" sz="2600" b="1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 smtClean="0">
                <a:latin typeface="Arial Narrow" pitchFamily="34" charset="0"/>
              </a:rPr>
              <a:t>	i := 1;</a:t>
            </a: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b="1" dirty="0" smtClean="0">
                <a:latin typeface="Arial Narrow" pitchFamily="34" charset="0"/>
              </a:rPr>
              <a:t>while</a:t>
            </a:r>
            <a:r>
              <a:rPr lang="en-US" sz="2600" dirty="0" smtClean="0">
                <a:latin typeface="Arial Narrow" pitchFamily="34" charset="0"/>
              </a:rPr>
              <a:t> (i&lt;N) </a:t>
            </a:r>
            <a:r>
              <a:rPr lang="en-US" sz="2600" b="1" dirty="0" smtClean="0">
                <a:latin typeface="Arial Narrow" pitchFamily="34" charset="0"/>
              </a:rPr>
              <a:t>and</a:t>
            </a:r>
            <a:r>
              <a:rPr lang="en-US" sz="2600" dirty="0" smtClean="0">
                <a:latin typeface="Arial Narrow" pitchFamily="34" charset="0"/>
              </a:rPr>
              <a:t> (A[i]&lt;X) </a:t>
            </a:r>
            <a:r>
              <a:rPr lang="en-US" sz="2600" b="1" dirty="0" smtClean="0">
                <a:latin typeface="Arial Narrow" pitchFamily="34" charset="0"/>
              </a:rPr>
              <a:t>do</a:t>
            </a:r>
            <a:r>
              <a:rPr lang="en-US" sz="2600" dirty="0" smtClean="0">
                <a:latin typeface="Arial Narrow" pitchFamily="34" charset="0"/>
              </a:rPr>
              <a:t> i:=i+1;</a:t>
            </a: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if A[i] = X </a:t>
            </a: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	then Result := i</a:t>
            </a: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	else </a:t>
            </a:r>
            <a:r>
              <a:rPr lang="en-US" sz="2600" dirty="0">
                <a:latin typeface="Arial Narrow" pitchFamily="34" charset="0"/>
              </a:rPr>
              <a:t>Result := </a:t>
            </a:r>
            <a:r>
              <a:rPr lang="en-US" sz="2600" dirty="0" smtClean="0">
                <a:latin typeface="Arial Narrow" pitchFamily="34" charset="0"/>
              </a:rPr>
              <a:t>-1;</a:t>
            </a:r>
            <a:endParaRPr lang="ru-RU" sz="2600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 smtClean="0">
                <a:latin typeface="Arial Narrow" pitchFamily="34" charset="0"/>
              </a:rPr>
              <a:t>End</a:t>
            </a:r>
            <a:r>
              <a:rPr lang="en-US" sz="2600" dirty="0" smtClean="0">
                <a:latin typeface="Arial Narrow" pitchFamily="34" charset="0"/>
              </a:rPr>
              <a:t>;</a:t>
            </a:r>
            <a:endParaRPr lang="ru-RU" sz="2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89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951"/>
            <a:ext cx="9144000" cy="74375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Метод барьерного элемента</a:t>
            </a:r>
            <a:endParaRPr lang="ru-RU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774" y="908720"/>
            <a:ext cx="9160773" cy="100811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000" dirty="0" smtClean="0"/>
              <a:t>Улучшаем предыдущий алгоритм: в цикле </a:t>
            </a:r>
            <a:r>
              <a:rPr lang="en-US" sz="3000" dirty="0" smtClean="0"/>
              <a:t>WHILE </a:t>
            </a:r>
            <a:r>
              <a:rPr lang="ru-RU" sz="3000" dirty="0" smtClean="0"/>
              <a:t>делается 2 проверки (</a:t>
            </a:r>
            <a:r>
              <a:rPr lang="en-US" sz="3000" dirty="0" smtClean="0"/>
              <a:t>i&lt;N) </a:t>
            </a:r>
            <a:r>
              <a:rPr lang="ru-RU" sz="3000" dirty="0" smtClean="0"/>
              <a:t>и (</a:t>
            </a:r>
            <a:r>
              <a:rPr lang="en-US" sz="3000" dirty="0" smtClean="0"/>
              <a:t>A[i]&lt;X).</a:t>
            </a:r>
            <a:endParaRPr lang="ru-RU" sz="3000" dirty="0" smtClean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1916832"/>
            <a:ext cx="916077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ru-RU" sz="3000" b="1" i="1" dirty="0" smtClean="0">
                <a:solidFill>
                  <a:srgbClr val="0070C0"/>
                </a:solidFill>
              </a:rPr>
              <a:t>Идея</a:t>
            </a:r>
            <a:r>
              <a:rPr lang="ru-RU" sz="3000" dirty="0" smtClean="0">
                <a:solidFill>
                  <a:srgbClr val="0070C0"/>
                </a:solidFill>
              </a:rPr>
              <a:t>:</a:t>
            </a:r>
            <a:r>
              <a:rPr lang="ru-RU" sz="3000" dirty="0" smtClean="0"/>
              <a:t>   добавить значение </a:t>
            </a:r>
            <a:r>
              <a:rPr lang="en-US" sz="3000" b="1" dirty="0" smtClean="0"/>
              <a:t>X</a:t>
            </a:r>
            <a:r>
              <a:rPr lang="ru-RU" sz="3000" dirty="0" smtClean="0"/>
              <a:t> в конец массива </a:t>
            </a:r>
            <a:r>
              <a:rPr lang="ru-RU" sz="3000" b="1" dirty="0" smtClean="0"/>
              <a:t>А</a:t>
            </a:r>
            <a:r>
              <a:rPr lang="ru-RU" sz="3000" dirty="0" smtClean="0"/>
              <a:t>.</a:t>
            </a:r>
            <a:endParaRPr lang="ru-RU" sz="30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4753" y="2492896"/>
            <a:ext cx="8867814" cy="4365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ru-RU" sz="2600" b="1" i="1" dirty="0" smtClean="0">
                <a:solidFill>
                  <a:srgbClr val="008000"/>
                </a:solidFill>
              </a:rPr>
              <a:t>Приём «барьерный элемент»</a:t>
            </a:r>
            <a:endParaRPr lang="en-US" sz="2600" dirty="0">
              <a:solidFill>
                <a:srgbClr val="008000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 smtClean="0"/>
              <a:t>Function</a:t>
            </a:r>
            <a:r>
              <a:rPr lang="en-US" sz="2600" dirty="0" smtClean="0"/>
              <a:t> Find(</a:t>
            </a:r>
            <a:r>
              <a:rPr lang="en-US" sz="2600" dirty="0" err="1" smtClean="0"/>
              <a:t>var</a:t>
            </a:r>
            <a:r>
              <a:rPr lang="en-US" sz="2600" dirty="0" smtClean="0"/>
              <a:t> A: </a:t>
            </a:r>
            <a:r>
              <a:rPr lang="en-US" sz="2600" dirty="0">
                <a:latin typeface="Arial Narrow" pitchFamily="34" charset="0"/>
              </a:rPr>
              <a:t>array[1..</a:t>
            </a:r>
            <a:r>
              <a:rPr lang="en-US" sz="2600" dirty="0" smtClean="0">
                <a:latin typeface="Arial Narrow" pitchFamily="34" charset="0"/>
              </a:rPr>
              <a:t>N</a:t>
            </a:r>
            <a:r>
              <a:rPr lang="ru-RU" sz="2600" dirty="0" smtClean="0">
                <a:latin typeface="Arial Narrow" pitchFamily="34" charset="0"/>
              </a:rPr>
              <a:t>+1</a:t>
            </a:r>
            <a:r>
              <a:rPr lang="en-US" sz="2600" dirty="0" smtClean="0">
                <a:latin typeface="Arial Narrow" pitchFamily="34" charset="0"/>
              </a:rPr>
              <a:t>] </a:t>
            </a:r>
            <a:r>
              <a:rPr lang="en-US" sz="2600" dirty="0">
                <a:latin typeface="Arial Narrow" pitchFamily="34" charset="0"/>
              </a:rPr>
              <a:t>of </a:t>
            </a:r>
            <a:r>
              <a:rPr lang="en-US" sz="2600" b="1" dirty="0">
                <a:latin typeface="Arial Narrow" pitchFamily="34" charset="0"/>
              </a:rPr>
              <a:t>string</a:t>
            </a:r>
            <a:r>
              <a:rPr lang="en-US" sz="2600" dirty="0" smtClean="0">
                <a:latin typeface="Arial Narrow" pitchFamily="34" charset="0"/>
              </a:rPr>
              <a:t>;  X: </a:t>
            </a:r>
            <a:r>
              <a:rPr lang="en-US" sz="2600" b="1" dirty="0" smtClean="0">
                <a:latin typeface="Arial Narrow" pitchFamily="34" charset="0"/>
              </a:rPr>
              <a:t>string</a:t>
            </a:r>
            <a:r>
              <a:rPr lang="en-US" sz="2600" dirty="0" smtClean="0">
                <a:latin typeface="Arial Narrow" pitchFamily="34" charset="0"/>
              </a:rPr>
              <a:t>): integer;</a:t>
            </a: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 err="1" smtClean="0">
                <a:latin typeface="Arial Narrow" pitchFamily="34" charset="0"/>
              </a:rPr>
              <a:t>Var</a:t>
            </a:r>
            <a:r>
              <a:rPr lang="ru-RU" sz="2600" b="1" dirty="0" smtClean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i: integer;</a:t>
            </a: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 smtClean="0">
                <a:latin typeface="Arial Narrow" pitchFamily="34" charset="0"/>
              </a:rPr>
              <a:t>Begin</a:t>
            </a:r>
            <a:endParaRPr lang="ru-RU" sz="2600" b="1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ru-RU" sz="2600" dirty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A[N+1] := X;</a:t>
            </a:r>
            <a:endParaRPr lang="ru-RU" sz="2600" dirty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i := 1;</a:t>
            </a: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b="1" dirty="0">
                <a:latin typeface="Arial Narrow" pitchFamily="34" charset="0"/>
              </a:rPr>
              <a:t>while</a:t>
            </a:r>
            <a:r>
              <a:rPr lang="en-US" sz="2600" dirty="0">
                <a:latin typeface="Arial Narrow" pitchFamily="34" charset="0"/>
              </a:rPr>
              <a:t> (A[i</a:t>
            </a:r>
            <a:r>
              <a:rPr lang="en-US" sz="2600" dirty="0" smtClean="0">
                <a:latin typeface="Arial Narrow" pitchFamily="34" charset="0"/>
              </a:rPr>
              <a:t>]&lt;X</a:t>
            </a:r>
            <a:r>
              <a:rPr lang="en-US" sz="2600" dirty="0">
                <a:latin typeface="Arial Narrow" pitchFamily="34" charset="0"/>
              </a:rPr>
              <a:t>)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b="1" dirty="0">
                <a:latin typeface="Arial Narrow" pitchFamily="34" charset="0"/>
              </a:rPr>
              <a:t>do</a:t>
            </a:r>
            <a:r>
              <a:rPr lang="en-US" sz="2600" dirty="0">
                <a:latin typeface="Arial Narrow" pitchFamily="34" charset="0"/>
              </a:rPr>
              <a:t> i:=i+1;</a:t>
            </a: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if </a:t>
            </a:r>
            <a:r>
              <a:rPr lang="en-US" sz="2600" dirty="0" smtClean="0">
                <a:latin typeface="Arial Narrow" pitchFamily="34" charset="0"/>
              </a:rPr>
              <a:t>(A[i</a:t>
            </a:r>
            <a:r>
              <a:rPr lang="en-US" sz="2600" dirty="0">
                <a:latin typeface="Arial Narrow" pitchFamily="34" charset="0"/>
              </a:rPr>
              <a:t>] = </a:t>
            </a:r>
            <a:r>
              <a:rPr lang="en-US" sz="2600" dirty="0" smtClean="0">
                <a:latin typeface="Arial Narrow" pitchFamily="34" charset="0"/>
              </a:rPr>
              <a:t>X) and (i&lt;=N)</a:t>
            </a:r>
            <a:endParaRPr lang="en-US" sz="2600" dirty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	then Result := i</a:t>
            </a: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dirty="0">
                <a:latin typeface="Arial Narrow" pitchFamily="34" charset="0"/>
              </a:rPr>
              <a:t>		else Result := -1;</a:t>
            </a:r>
            <a:endParaRPr lang="ru-RU" sz="2600" dirty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41338" algn="l"/>
                <a:tab pos="1074738" algn="l"/>
                <a:tab pos="1616075" algn="l"/>
                <a:tab pos="1970088" algn="l"/>
              </a:tabLst>
            </a:pPr>
            <a:r>
              <a:rPr lang="en-US" sz="2600" b="1" dirty="0">
                <a:latin typeface="Arial Narrow" pitchFamily="34" charset="0"/>
              </a:rPr>
              <a:t>End</a:t>
            </a:r>
            <a:r>
              <a:rPr lang="en-US" sz="2600" dirty="0">
                <a:latin typeface="Arial Narrow" pitchFamily="34" charset="0"/>
              </a:rPr>
              <a:t>;</a:t>
            </a:r>
            <a:endParaRPr lang="ru-RU" sz="2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45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143000"/>
          </a:xfrm>
        </p:spPr>
        <p:txBody>
          <a:bodyPr>
            <a:norm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Бинарный поиск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558924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Теперь 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мы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рассматриваем </a:t>
            </a:r>
            <a:r>
              <a:rPr lang="ru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только упорядоченные массивы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880808"/>
            <a:ext cx="5130800" cy="27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58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mph" presetSubtype="0" repeatCount="indefinite" fill="remove" grpId="1" nodeType="after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951"/>
            <a:ext cx="9144000" cy="74375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Бинарный поиск –</a:t>
            </a:r>
            <a:r>
              <a:rPr lang="en-US" b="1" i="1" dirty="0" smtClean="0">
                <a:solidFill>
                  <a:srgbClr val="0070C0"/>
                </a:solidFill>
                <a:latin typeface="Century" pitchFamily="18" charset="0"/>
              </a:rPr>
              <a:t> </a:t>
            </a:r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идея</a:t>
            </a:r>
            <a:endParaRPr lang="ru-RU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100811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900" b="1" i="1" dirty="0" smtClean="0">
                <a:solidFill>
                  <a:srgbClr val="0070C0"/>
                </a:solidFill>
              </a:rPr>
              <a:t>Меняем точку зрения: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	поиск не «ищет», а </a:t>
            </a:r>
            <a:r>
              <a:rPr lang="ru-RU" sz="2900" b="1" dirty="0" smtClean="0"/>
              <a:t>отбраковывает</a:t>
            </a:r>
            <a:r>
              <a:rPr lang="ru-RU" sz="2900" dirty="0" smtClean="0"/>
              <a:t> элементы!</a:t>
            </a: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54130"/>
              </p:ext>
            </p:extLst>
          </p:nvPr>
        </p:nvGraphicFramePr>
        <p:xfrm>
          <a:off x="1856646" y="238199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Объект 2"/>
          <p:cNvSpPr txBox="1">
            <a:spLocks/>
          </p:cNvSpPr>
          <p:nvPr/>
        </p:nvSpPr>
        <p:spPr>
          <a:xfrm>
            <a:off x="12839" y="4846848"/>
            <a:ext cx="9144000" cy="1340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ru-RU" sz="2900" dirty="0" smtClean="0"/>
              <a:t>Линейный поиск за каждое сравнение отбраковывает всего один элемент.</a:t>
            </a:r>
            <a:endParaRPr lang="ru-RU" sz="2900" dirty="0"/>
          </a:p>
        </p:txBody>
      </p:sp>
      <p:sp>
        <p:nvSpPr>
          <p:cNvPr id="33" name="TextBox 32"/>
          <p:cNvSpPr txBox="1"/>
          <p:nvPr/>
        </p:nvSpPr>
        <p:spPr>
          <a:xfrm>
            <a:off x="7981259" y="238350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8000"/>
                </a:solidFill>
              </a:rPr>
              <a:t>Массив А</a:t>
            </a:r>
            <a:endParaRPr lang="ru-RU" i="1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66259" y="2761957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00FF"/>
                </a:solidFill>
              </a:rPr>
              <a:t>Начальный интервал поиска – весь массив А</a:t>
            </a:r>
            <a:endParaRPr lang="ru-RU" i="1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051" y="2383503"/>
            <a:ext cx="792088" cy="378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Х = 82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448125"/>
              </p:ext>
            </p:extLst>
          </p:nvPr>
        </p:nvGraphicFramePr>
        <p:xfrm>
          <a:off x="1819181" y="348375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7943794" y="348526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8000"/>
                </a:solidFill>
              </a:rPr>
              <a:t>Массив А</a:t>
            </a:r>
            <a:endParaRPr lang="ru-RU" i="1" dirty="0">
              <a:solidFill>
                <a:srgbClr val="008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28794" y="3863719"/>
            <a:ext cx="585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00FF"/>
                </a:solidFill>
              </a:rPr>
              <a:t>С каждым сравнением интервал поиска уменьшается</a:t>
            </a:r>
            <a:endParaRPr lang="ru-RU" i="1" dirty="0">
              <a:solidFill>
                <a:srgbClr val="0000FF"/>
              </a:solidFill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1879361" y="3454936"/>
            <a:ext cx="468052" cy="432048"/>
            <a:chOff x="1007604" y="4005064"/>
            <a:chExt cx="468052" cy="432048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Группа 45"/>
          <p:cNvGrpSpPr/>
          <p:nvPr/>
        </p:nvGrpSpPr>
        <p:grpSpPr>
          <a:xfrm>
            <a:off x="2478600" y="3454936"/>
            <a:ext cx="468052" cy="432048"/>
            <a:chOff x="1007604" y="4005064"/>
            <a:chExt cx="468052" cy="432048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H="1"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03497" y="3453907"/>
            <a:ext cx="468052" cy="432048"/>
            <a:chOff x="1007604" y="4005064"/>
            <a:chExt cx="468052" cy="432048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3679561" y="3453907"/>
            <a:ext cx="468052" cy="432048"/>
            <a:chOff x="1007604" y="4005064"/>
            <a:chExt cx="468052" cy="432048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Группа 54"/>
          <p:cNvGrpSpPr/>
          <p:nvPr/>
        </p:nvGrpSpPr>
        <p:grpSpPr>
          <a:xfrm>
            <a:off x="4309631" y="3453907"/>
            <a:ext cx="468052" cy="432048"/>
            <a:chOff x="1007604" y="4005064"/>
            <a:chExt cx="468052" cy="432048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>
            <a:off x="4890382" y="3485265"/>
            <a:ext cx="468052" cy="432048"/>
            <a:chOff x="1007604" y="4005064"/>
            <a:chExt cx="468052" cy="432048"/>
          </a:xfrm>
        </p:grpSpPr>
        <p:cxnSp>
          <p:nvCxnSpPr>
            <p:cNvPr id="59" name="Прямая соединительная линия 58"/>
            <p:cNvCxnSpPr/>
            <p:nvPr/>
          </p:nvCxnSpPr>
          <p:spPr>
            <a:xfrm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Группа 60"/>
          <p:cNvGrpSpPr/>
          <p:nvPr/>
        </p:nvGrpSpPr>
        <p:grpSpPr>
          <a:xfrm>
            <a:off x="5551769" y="3454936"/>
            <a:ext cx="468052" cy="432048"/>
            <a:chOff x="1007604" y="4005064"/>
            <a:chExt cx="468052" cy="432048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flipH="1"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Группа 63"/>
          <p:cNvGrpSpPr/>
          <p:nvPr/>
        </p:nvGrpSpPr>
        <p:grpSpPr>
          <a:xfrm>
            <a:off x="6127833" y="3485265"/>
            <a:ext cx="468052" cy="432048"/>
            <a:chOff x="1007604" y="4005064"/>
            <a:chExt cx="468052" cy="432048"/>
          </a:xfrm>
        </p:grpSpPr>
        <p:cxnSp>
          <p:nvCxnSpPr>
            <p:cNvPr id="65" name="Прямая соединительная линия 64"/>
            <p:cNvCxnSpPr/>
            <p:nvPr/>
          </p:nvCxnSpPr>
          <p:spPr>
            <a:xfrm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flipH="1">
              <a:off x="1007604" y="4005064"/>
              <a:ext cx="468052" cy="4320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348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9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2" grpId="0"/>
      <p:bldP spid="33" grpId="0"/>
      <p:bldP spid="35" grpId="0"/>
      <p:bldP spid="36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504</Words>
  <Application>Microsoft Office PowerPoint</Application>
  <PresentationFormat>Экран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АЛГОРИТМЫ ПОИСКА на массивах</vt:lpstr>
      <vt:lpstr>Общая постановка задачи</vt:lpstr>
      <vt:lpstr>Линейный поиск</vt:lpstr>
      <vt:lpstr>Линейный поиск – алгоритм</vt:lpstr>
      <vt:lpstr>Линейный поиск – обсуждение</vt:lpstr>
      <vt:lpstr>Красивые данные</vt:lpstr>
      <vt:lpstr>Метод барьерного элемента</vt:lpstr>
      <vt:lpstr>Бинарный поиск</vt:lpstr>
      <vt:lpstr>Бинарный поиск – идея</vt:lpstr>
      <vt:lpstr>Бинарный поиск – идея</vt:lpstr>
      <vt:lpstr>Бинарный поиск – алгоритм</vt:lpstr>
      <vt:lpstr>Бинарный поиск – обсуждение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ПОИСКА на массивах</dc:title>
  <dc:creator>user</dc:creator>
  <cp:lastModifiedBy>user</cp:lastModifiedBy>
  <cp:revision>64</cp:revision>
  <dcterms:created xsi:type="dcterms:W3CDTF">2016-04-05T04:36:38Z</dcterms:created>
  <dcterms:modified xsi:type="dcterms:W3CDTF">2016-04-05T11:36:03Z</dcterms:modified>
</cp:coreProperties>
</file>