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57" r:id="rId3"/>
    <p:sldId id="260" r:id="rId4"/>
    <p:sldId id="271" r:id="rId5"/>
    <p:sldId id="273" r:id="rId6"/>
    <p:sldId id="270" r:id="rId7"/>
    <p:sldId id="272" r:id="rId8"/>
    <p:sldId id="258" r:id="rId9"/>
    <p:sldId id="268" r:id="rId10"/>
    <p:sldId id="262" r:id="rId11"/>
    <p:sldId id="263" r:id="rId12"/>
    <p:sldId id="264" r:id="rId13"/>
    <p:sldId id="261" r:id="rId14"/>
    <p:sldId id="269" r:id="rId15"/>
    <p:sldId id="274" r:id="rId16"/>
    <p:sldId id="275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C00FF"/>
    <a:srgbClr val="008000"/>
    <a:srgbClr val="F29000"/>
    <a:srgbClr val="006600"/>
    <a:srgbClr val="800000"/>
    <a:srgbClr val="FFCC66"/>
    <a:srgbClr val="CC0000"/>
    <a:srgbClr val="FF00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78" autoAdjust="0"/>
    <p:restoredTop sz="94719" autoAdjust="0"/>
  </p:normalViewPr>
  <p:slideViewPr>
    <p:cSldViewPr>
      <p:cViewPr varScale="1">
        <p:scale>
          <a:sx n="113" d="100"/>
          <a:sy n="113" d="100"/>
        </p:scale>
        <p:origin x="-1674" y="-7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62" y="-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1A2B16F3-E3C1-4120-BFC5-B923343C67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971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1DDC0-9801-4D32-97C7-DE880001B8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945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84522-EEBD-4DFE-827D-142910F722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492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D6CF5-A25A-4B78-B9C4-1CECDE6F2C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879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295D0-58D8-4D0B-9D39-005F3B06AF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193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DB66A-321D-484A-BC5F-8B01288688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23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E79E2-B1FF-4888-84C9-6AE7CCB05E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81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9AB04-A4B7-4B6E-9E9A-4BBB5B295E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34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8ED85-C75B-428C-8BE4-B2F56FEB06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47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54259-D301-4B3A-8AAB-1FE87F3AB7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6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87344-9709-4C33-90AF-268B634C6D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528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7068A-C41B-4E25-8340-30A9503713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026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C4A710C6-EAA7-4BD8-B10A-FE24C34259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57200"/>
            <a:ext cx="9144000" cy="5334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>
              <a:lnSpc>
                <a:spcPct val="130000"/>
              </a:lnSpc>
              <a:defRPr/>
            </a:pPr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</a:t>
            </a:r>
            <a:r>
              <a:rPr lang="ru-RU" sz="6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Ы</a:t>
            </a:r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фровая сортировка </a:t>
            </a:r>
            <a:r>
              <a:rPr lang="en-US" sz="6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RadixSort</a:t>
            </a:r>
            <a:endParaRPr lang="ru-RU" sz="6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48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Сортировка </a:t>
            </a:r>
            <a:r>
              <a:rPr lang="ru-RU" sz="48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подсчётом</a:t>
            </a:r>
            <a:endParaRPr lang="ru-RU" sz="4800" i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2" name="Rectangle 26"/>
          <p:cNvSpPr>
            <a:spLocks noChangeArrowheads="1"/>
          </p:cNvSpPr>
          <p:nvPr/>
        </p:nvSpPr>
        <p:spPr bwMode="auto">
          <a:xfrm>
            <a:off x="0" y="838200"/>
            <a:ext cx="91440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</a:tabLst>
            </a:pPr>
            <a:r>
              <a:rPr lang="en-US" altLang="ru-RU" sz="2000" dirty="0" err="1" smtClean="0"/>
              <a:t>Var</a:t>
            </a:r>
            <a:r>
              <a:rPr lang="en-US" altLang="ru-RU" sz="2000" dirty="0" smtClean="0"/>
              <a:t>	</a:t>
            </a:r>
            <a:r>
              <a:rPr lang="en-US" altLang="ru-RU" sz="2000" b="0" dirty="0" smtClean="0"/>
              <a:t>A: </a:t>
            </a:r>
            <a:r>
              <a:rPr lang="en-US" altLang="ru-RU" sz="2000" dirty="0" smtClean="0"/>
              <a:t>array</a:t>
            </a:r>
            <a:r>
              <a:rPr lang="en-US" altLang="ru-RU" sz="2000" b="0" dirty="0" smtClean="0"/>
              <a:t>[1..N]</a:t>
            </a:r>
            <a:r>
              <a:rPr lang="en-US" altLang="ru-RU" sz="2000" dirty="0" smtClean="0"/>
              <a:t> of byte;</a:t>
            </a:r>
            <a:endParaRPr lang="ru-RU" altLang="ru-RU" sz="2000" dirty="0" smtClean="0"/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</a:tabLst>
            </a:pPr>
            <a:r>
              <a:rPr lang="en-US" altLang="ru-RU" sz="2000" dirty="0" smtClean="0"/>
              <a:t>		</a:t>
            </a:r>
            <a:r>
              <a:rPr lang="en-US" altLang="ru-RU" sz="2000" b="0" dirty="0" smtClean="0"/>
              <a:t>Counts, Positions: </a:t>
            </a:r>
            <a:r>
              <a:rPr lang="en-US" altLang="ru-RU" sz="2000" dirty="0" smtClean="0">
                <a:solidFill>
                  <a:srgbClr val="0000CC"/>
                </a:solidFill>
              </a:rPr>
              <a:t>array[byte] of integer;</a:t>
            </a: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</a:tabLst>
            </a:pPr>
            <a:r>
              <a:rPr lang="en-US" altLang="ru-RU" sz="2000" dirty="0"/>
              <a:t>	</a:t>
            </a:r>
            <a:r>
              <a:rPr lang="en-US" altLang="ru-RU" sz="2000" dirty="0" smtClean="0"/>
              <a:t>	</a:t>
            </a:r>
            <a:r>
              <a:rPr lang="en-US" altLang="ru-RU" sz="2000" b="0" dirty="0" err="1" smtClean="0"/>
              <a:t>i,j</a:t>
            </a:r>
            <a:r>
              <a:rPr lang="en-US" altLang="ru-RU" sz="2000" b="0" dirty="0" smtClean="0"/>
              <a:t>: </a:t>
            </a:r>
            <a:r>
              <a:rPr lang="en-US" altLang="ru-RU" sz="2000" dirty="0" smtClean="0"/>
              <a:t>integer;</a:t>
            </a: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</a:tabLst>
            </a:pPr>
            <a:r>
              <a:rPr lang="en-US" altLang="ru-RU" sz="2000" dirty="0" smtClean="0"/>
              <a:t>BEGIN</a:t>
            </a: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r>
              <a:rPr lang="en-US" altLang="ru-RU" sz="2000" b="0" dirty="0" smtClean="0"/>
              <a:t>	for i:=1 to N do Read</a:t>
            </a:r>
            <a:r>
              <a:rPr lang="en-US" altLang="ru-RU" sz="2000" b="0" dirty="0"/>
              <a:t>( A[i] </a:t>
            </a:r>
            <a:r>
              <a:rPr lang="en-US" altLang="ru-RU" sz="2000" b="0" dirty="0" smtClean="0"/>
              <a:t>);			</a:t>
            </a:r>
            <a:r>
              <a:rPr lang="en-US" altLang="ru-RU" sz="2000" b="0" i="1" dirty="0" smtClean="0">
                <a:solidFill>
                  <a:schemeClr val="bg1">
                    <a:lumMod val="65000"/>
                  </a:schemeClr>
                </a:solidFill>
              </a:rPr>
              <a:t>//</a:t>
            </a:r>
            <a:r>
              <a:rPr lang="ru-RU" altLang="ru-RU" sz="2000" b="0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ru-RU" altLang="ru-RU" sz="2000" b="0" i="1" dirty="0">
                <a:solidFill>
                  <a:schemeClr val="bg1">
                    <a:lumMod val="65000"/>
                  </a:schemeClr>
                </a:solidFill>
              </a:rPr>
              <a:t>читаем входные </a:t>
            </a:r>
            <a:r>
              <a:rPr lang="ru-RU" altLang="ru-RU" sz="2000" b="0" i="1" dirty="0" smtClean="0">
                <a:solidFill>
                  <a:schemeClr val="bg1">
                    <a:lumMod val="65000"/>
                  </a:schemeClr>
                </a:solidFill>
              </a:rPr>
              <a:t>данные</a:t>
            </a:r>
            <a:endParaRPr lang="en-US" altLang="ru-RU" sz="2000" b="0" i="1" dirty="0" smtClean="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endParaRPr lang="en-US" altLang="ru-RU" sz="1400" b="0" i="1" dirty="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r>
              <a:rPr lang="en-US" altLang="ru-RU" sz="2000" b="0" dirty="0"/>
              <a:t>	for i</a:t>
            </a:r>
            <a:r>
              <a:rPr lang="en-US" altLang="ru-RU" sz="2000" b="0" dirty="0" smtClean="0"/>
              <a:t>:=</a:t>
            </a:r>
            <a:r>
              <a:rPr lang="ru-RU" altLang="ru-RU" sz="2000" b="0" dirty="0" smtClean="0"/>
              <a:t>0</a:t>
            </a:r>
            <a:r>
              <a:rPr lang="en-US" altLang="ru-RU" sz="2000" b="0" dirty="0" smtClean="0"/>
              <a:t> </a:t>
            </a:r>
            <a:r>
              <a:rPr lang="en-US" altLang="ru-RU" sz="2000" b="0" dirty="0"/>
              <a:t>to </a:t>
            </a:r>
            <a:r>
              <a:rPr lang="ru-RU" altLang="ru-RU" sz="2000" b="0" dirty="0" smtClean="0"/>
              <a:t>255</a:t>
            </a:r>
            <a:r>
              <a:rPr lang="en-US" altLang="ru-RU" sz="2000" b="0" dirty="0" smtClean="0"/>
              <a:t> do Counts[i</a:t>
            </a:r>
            <a:r>
              <a:rPr lang="en-US" altLang="ru-RU" sz="2000" b="0" dirty="0"/>
              <a:t>] := 0</a:t>
            </a:r>
            <a:r>
              <a:rPr lang="en-US" altLang="ru-RU" sz="2000" b="0" dirty="0" smtClean="0"/>
              <a:t>;		</a:t>
            </a:r>
            <a:r>
              <a:rPr lang="en-US" altLang="ru-RU" sz="2000" b="0" i="1" dirty="0" smtClean="0">
                <a:solidFill>
                  <a:schemeClr val="bg1">
                    <a:lumMod val="65000"/>
                  </a:schemeClr>
                </a:solidFill>
              </a:rPr>
              <a:t>//</a:t>
            </a:r>
            <a:r>
              <a:rPr lang="ru-RU" altLang="ru-RU" sz="2000" b="0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ru-RU" altLang="ru-RU" sz="2000" b="0" i="1" dirty="0">
                <a:solidFill>
                  <a:schemeClr val="bg1">
                    <a:lumMod val="65000"/>
                  </a:schemeClr>
                </a:solidFill>
              </a:rPr>
              <a:t>обнуляем </a:t>
            </a:r>
            <a:r>
              <a:rPr lang="ru-RU" altLang="ru-RU" sz="2000" b="0" i="1" dirty="0" smtClean="0">
                <a:solidFill>
                  <a:schemeClr val="bg1">
                    <a:lumMod val="65000"/>
                  </a:schemeClr>
                </a:solidFill>
              </a:rPr>
              <a:t>счётчики</a:t>
            </a:r>
            <a:endParaRPr lang="en-US" altLang="ru-RU" sz="2000" b="0" i="1" dirty="0" smtClean="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endParaRPr lang="en-US" altLang="ru-RU" sz="1400" b="0" dirty="0" smtClean="0"/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r>
              <a:rPr lang="en-US" altLang="ru-RU" sz="2000" b="0" dirty="0"/>
              <a:t>	</a:t>
            </a:r>
            <a:r>
              <a:rPr lang="en-US" altLang="ru-RU" sz="2000" b="0" dirty="0" smtClean="0"/>
              <a:t>for </a:t>
            </a:r>
            <a:r>
              <a:rPr lang="en-US" altLang="ru-RU" sz="2000" b="0" dirty="0"/>
              <a:t>i:=1 to N </a:t>
            </a:r>
            <a:r>
              <a:rPr lang="en-US" altLang="ru-RU" sz="2000" b="0" dirty="0" smtClean="0"/>
              <a:t>do							</a:t>
            </a:r>
            <a:r>
              <a:rPr lang="en-US" altLang="ru-RU" sz="2000" b="0" i="1" dirty="0" smtClean="0">
                <a:solidFill>
                  <a:schemeClr val="bg1">
                    <a:lumMod val="65000"/>
                  </a:schemeClr>
                </a:solidFill>
              </a:rPr>
              <a:t>//</a:t>
            </a:r>
            <a:r>
              <a:rPr lang="ru-RU" altLang="ru-RU" sz="2000" b="0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ru-RU" altLang="ru-RU" sz="2000" b="0" i="1" dirty="0">
                <a:solidFill>
                  <a:schemeClr val="bg1">
                    <a:lumMod val="65000"/>
                  </a:schemeClr>
                </a:solidFill>
              </a:rPr>
              <a:t>подсчитываем значения</a:t>
            </a: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r>
              <a:rPr lang="en-US" altLang="ru-RU" sz="2000" b="0" dirty="0"/>
              <a:t>	</a:t>
            </a:r>
            <a:r>
              <a:rPr lang="en-US" altLang="ru-RU" sz="2000" b="0" dirty="0" smtClean="0"/>
              <a:t>	</a:t>
            </a:r>
            <a:r>
              <a:rPr lang="en-US" altLang="ru-RU" sz="2000" b="0" dirty="0" err="1" smtClean="0">
                <a:solidFill>
                  <a:srgbClr val="0000CC"/>
                </a:solidFill>
              </a:rPr>
              <a:t>Inc</a:t>
            </a:r>
            <a:r>
              <a:rPr lang="en-US" altLang="ru-RU" sz="2000" b="0" dirty="0" smtClean="0">
                <a:solidFill>
                  <a:srgbClr val="0000CC"/>
                </a:solidFill>
              </a:rPr>
              <a:t>(Counts[ A[i] ])</a:t>
            </a:r>
            <a:r>
              <a:rPr lang="en-US" altLang="ru-RU" sz="2000" b="0" dirty="0" smtClean="0"/>
              <a:t>;	</a:t>
            </a:r>
            <a:r>
              <a:rPr lang="en-US" altLang="ru-RU" sz="2000" b="0" i="1" dirty="0" smtClean="0">
                <a:solidFill>
                  <a:schemeClr val="bg1">
                    <a:lumMod val="65000"/>
                  </a:schemeClr>
                </a:solidFill>
              </a:rPr>
              <a:t>// </a:t>
            </a:r>
            <a:r>
              <a:rPr lang="en-US" altLang="ru-RU" sz="2000" b="0" i="1" dirty="0">
                <a:solidFill>
                  <a:schemeClr val="accent1">
                    <a:lumMod val="75000"/>
                  </a:schemeClr>
                </a:solidFill>
              </a:rPr>
              <a:t>Counts </a:t>
            </a:r>
            <a:r>
              <a:rPr lang="en-US" altLang="ru-RU" sz="2000" b="0" i="1" dirty="0" smtClean="0">
                <a:solidFill>
                  <a:schemeClr val="accent1">
                    <a:lumMod val="75000"/>
                  </a:schemeClr>
                </a:solidFill>
              </a:rPr>
              <a:t>[A[i]] := Counts[A[i]]+1;</a:t>
            </a: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endParaRPr lang="en-US" altLang="ru-RU" sz="1400" b="0" i="1" dirty="0" smtClean="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r>
              <a:rPr lang="ru-RU" altLang="ru-RU" sz="2000" b="0" i="1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altLang="ru-RU" sz="2000" b="0" dirty="0" smtClean="0"/>
              <a:t>Positions[0] := 0;						</a:t>
            </a:r>
            <a:r>
              <a:rPr lang="en-US" altLang="ru-RU" sz="2000" b="0" i="1" dirty="0" smtClean="0">
                <a:solidFill>
                  <a:schemeClr val="bg1">
                    <a:lumMod val="65000"/>
                  </a:schemeClr>
                </a:solidFill>
              </a:rPr>
              <a:t>// </a:t>
            </a:r>
            <a:r>
              <a:rPr lang="ru-RU" altLang="ru-RU" sz="2000" b="0" i="1" dirty="0">
                <a:solidFill>
                  <a:schemeClr val="bg1">
                    <a:lumMod val="65000"/>
                  </a:schemeClr>
                </a:solidFill>
              </a:rPr>
              <a:t>находим позиции значений</a:t>
            </a: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r>
              <a:rPr lang="en-US" altLang="ru-RU" sz="2000" b="0" dirty="0" smtClean="0"/>
              <a:t>	for </a:t>
            </a:r>
            <a:r>
              <a:rPr lang="en-US" altLang="ru-RU" sz="2000" b="0" dirty="0"/>
              <a:t>i</a:t>
            </a:r>
            <a:r>
              <a:rPr lang="en-US" altLang="ru-RU" sz="2000" b="0" dirty="0" smtClean="0"/>
              <a:t>:=0 </a:t>
            </a:r>
            <a:r>
              <a:rPr lang="en-US" altLang="ru-RU" sz="2000" b="0" dirty="0"/>
              <a:t>to </a:t>
            </a:r>
            <a:r>
              <a:rPr lang="ru-RU" altLang="ru-RU" sz="2000" b="0" dirty="0" smtClean="0"/>
              <a:t>25</a:t>
            </a:r>
            <a:r>
              <a:rPr lang="en-US" altLang="ru-RU" sz="2000" b="0" dirty="0" smtClean="0"/>
              <a:t>4 do</a:t>
            </a: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r>
              <a:rPr lang="en-US" altLang="ru-RU" sz="2000" b="0" dirty="0"/>
              <a:t>	</a:t>
            </a:r>
            <a:r>
              <a:rPr lang="en-US" altLang="ru-RU" sz="2000" b="0" dirty="0" smtClean="0"/>
              <a:t>	</a:t>
            </a:r>
            <a:r>
              <a:rPr lang="en-US" altLang="ru-RU" sz="2000" b="0" dirty="0" smtClean="0">
                <a:solidFill>
                  <a:srgbClr val="0000CC"/>
                </a:solidFill>
              </a:rPr>
              <a:t>Positions[i+1] := </a:t>
            </a:r>
            <a:r>
              <a:rPr lang="en-US" altLang="ru-RU" sz="2000" b="0" dirty="0">
                <a:solidFill>
                  <a:srgbClr val="0000CC"/>
                </a:solidFill>
              </a:rPr>
              <a:t>Positions[i</a:t>
            </a:r>
            <a:r>
              <a:rPr lang="en-US" altLang="ru-RU" sz="2000" b="0" dirty="0" smtClean="0">
                <a:solidFill>
                  <a:srgbClr val="0000CC"/>
                </a:solidFill>
              </a:rPr>
              <a:t>]+Counts[i];</a:t>
            </a: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endParaRPr lang="en-US" altLang="ru-RU" sz="1400" b="0" dirty="0" smtClean="0"/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r>
              <a:rPr lang="en-US" altLang="ru-RU" sz="2000" b="0" dirty="0"/>
              <a:t>	</a:t>
            </a:r>
            <a:r>
              <a:rPr lang="en-US" altLang="ru-RU" sz="2000" b="0" dirty="0" smtClean="0"/>
              <a:t>for i:=0 to 255 do						</a:t>
            </a:r>
            <a:r>
              <a:rPr lang="en-US" altLang="ru-RU" sz="2000" b="0" i="1" dirty="0" smtClean="0">
                <a:solidFill>
                  <a:schemeClr val="bg1">
                    <a:lumMod val="65000"/>
                  </a:schemeClr>
                </a:solidFill>
              </a:rPr>
              <a:t>// </a:t>
            </a:r>
            <a:r>
              <a:rPr lang="ru-RU" altLang="ru-RU" sz="2000" b="0" i="1" dirty="0">
                <a:solidFill>
                  <a:schemeClr val="bg1">
                    <a:lumMod val="65000"/>
                  </a:schemeClr>
                </a:solidFill>
              </a:rPr>
              <a:t>А теперь </a:t>
            </a:r>
            <a:r>
              <a:rPr lang="ru-RU" altLang="ru-RU" sz="2000" b="0" i="1" dirty="0" err="1">
                <a:solidFill>
                  <a:schemeClr val="bg1">
                    <a:lumMod val="65000"/>
                  </a:schemeClr>
                </a:solidFill>
              </a:rPr>
              <a:t>втупую</a:t>
            </a:r>
            <a:r>
              <a:rPr lang="ru-RU" altLang="ru-RU" sz="2000" b="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ru-RU" altLang="ru-RU" sz="2000" b="0" i="1" dirty="0" err="1">
                <a:solidFill>
                  <a:schemeClr val="bg1">
                    <a:lumMod val="65000"/>
                  </a:schemeClr>
                </a:solidFill>
              </a:rPr>
              <a:t>генерим</a:t>
            </a:r>
            <a:r>
              <a:rPr lang="ru-RU" altLang="ru-RU" sz="2000" b="0" i="1" dirty="0">
                <a:solidFill>
                  <a:schemeClr val="bg1">
                    <a:lumMod val="65000"/>
                  </a:schemeClr>
                </a:solidFill>
              </a:rPr>
              <a:t> ответ!</a:t>
            </a:r>
            <a:endParaRPr lang="en-US" altLang="ru-RU" sz="2000" b="0" i="1" dirty="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r>
              <a:rPr lang="en-US" altLang="ru-RU" sz="2000" b="0" dirty="0"/>
              <a:t>	</a:t>
            </a:r>
            <a:r>
              <a:rPr lang="en-US" altLang="ru-RU" sz="2000" b="0" dirty="0" smtClean="0"/>
              <a:t>	for j:=1 to Counts[i] do</a:t>
            </a: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r>
              <a:rPr lang="en-US" altLang="ru-RU" sz="2000" b="0" dirty="0"/>
              <a:t>	</a:t>
            </a:r>
            <a:r>
              <a:rPr lang="en-US" altLang="ru-RU" sz="2000" b="0" dirty="0" smtClean="0"/>
              <a:t>		</a:t>
            </a:r>
            <a:r>
              <a:rPr lang="en-US" altLang="ru-RU" sz="2000" b="0" dirty="0" smtClean="0">
                <a:solidFill>
                  <a:srgbClr val="0000CC"/>
                </a:solidFill>
              </a:rPr>
              <a:t>A[ Positions[i] +j-1 ]</a:t>
            </a:r>
            <a:r>
              <a:rPr lang="en-US" altLang="ru-RU" sz="2000" b="0" dirty="0" smtClean="0"/>
              <a:t> := i;</a:t>
            </a: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endParaRPr lang="en-US" altLang="ru-RU" sz="1400" b="0" dirty="0" smtClean="0"/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r>
              <a:rPr lang="en-US" altLang="ru-RU" sz="2000" b="0" dirty="0"/>
              <a:t>	for i:=1 to N </a:t>
            </a:r>
            <a:r>
              <a:rPr lang="en-US" altLang="ru-RU" sz="2000" b="0" dirty="0" smtClean="0"/>
              <a:t>do </a:t>
            </a:r>
            <a:r>
              <a:rPr lang="en-US" altLang="ru-RU" sz="2000" b="0" dirty="0"/>
              <a:t>Write( A[i] :2 </a:t>
            </a:r>
            <a:r>
              <a:rPr lang="en-US" altLang="ru-RU" sz="2000" b="0" dirty="0" smtClean="0"/>
              <a:t>);		</a:t>
            </a:r>
            <a:r>
              <a:rPr lang="en-US" altLang="ru-RU" sz="2000" b="0" i="1" dirty="0" smtClean="0">
                <a:solidFill>
                  <a:schemeClr val="bg1">
                    <a:lumMod val="65000"/>
                  </a:schemeClr>
                </a:solidFill>
              </a:rPr>
              <a:t>//</a:t>
            </a:r>
            <a:r>
              <a:rPr lang="ru-RU" altLang="ru-RU" sz="2000" b="0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ru-RU" altLang="ru-RU" sz="2000" b="0" i="1" dirty="0">
                <a:solidFill>
                  <a:schemeClr val="bg1">
                    <a:lumMod val="65000"/>
                  </a:schemeClr>
                </a:solidFill>
              </a:rPr>
              <a:t>выводим данные</a:t>
            </a:r>
            <a:endParaRPr lang="en-US" altLang="ru-RU" sz="2000" b="0" i="1" dirty="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r>
              <a:rPr lang="en-US" altLang="ru-RU" sz="2000" dirty="0" smtClean="0"/>
              <a:t>END.</a:t>
            </a:r>
            <a:endParaRPr lang="en-US" alt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Оценка сложности</a:t>
            </a:r>
            <a:endParaRPr lang="ru-RU" sz="3200" i="1" smtClean="0">
              <a:solidFill>
                <a:schemeClr val="accent2"/>
              </a:solidFill>
            </a:endParaRPr>
          </a:p>
        </p:txBody>
      </p:sp>
      <p:sp>
        <p:nvSpPr>
          <p:cNvPr id="8195" name="Text Box 52"/>
          <p:cNvSpPr txBox="1">
            <a:spLocks noChangeArrowheads="1"/>
          </p:cNvSpPr>
          <p:nvPr/>
        </p:nvSpPr>
        <p:spPr bwMode="auto">
          <a:xfrm>
            <a:off x="304800" y="1295400"/>
            <a:ext cx="868680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b="0" dirty="0" smtClean="0"/>
              <a:t>Подсчёт количества значений – 1 проход:</a:t>
            </a:r>
            <a:endParaRPr lang="ru-RU" altLang="ru-RU" sz="3200" b="0" dirty="0"/>
          </a:p>
          <a:p>
            <a:pPr eaLnBrk="1" hangingPunct="1">
              <a:spcBef>
                <a:spcPct val="50000"/>
              </a:spcBef>
            </a:pPr>
            <a:r>
              <a:rPr lang="en-US" altLang="ru-RU" sz="3200" b="0" dirty="0"/>
              <a:t>	</a:t>
            </a:r>
            <a:r>
              <a:rPr lang="ru-RU" altLang="ru-RU" sz="3200" b="0" dirty="0"/>
              <a:t>	</a:t>
            </a:r>
            <a:r>
              <a:rPr lang="en-US" altLang="ru-RU" sz="3200" dirty="0" smtClean="0">
                <a:cs typeface="Arial" charset="0"/>
              </a:rPr>
              <a:t>N </a:t>
            </a:r>
            <a:r>
              <a:rPr lang="ru-RU" altLang="ru-RU" sz="3200" dirty="0" smtClean="0">
                <a:cs typeface="Arial" charset="0"/>
              </a:rPr>
              <a:t>действий (!)</a:t>
            </a:r>
            <a:endParaRPr lang="en-US" altLang="ru-RU" sz="3200" dirty="0"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ru-RU" altLang="ru-RU" sz="3200" b="0" dirty="0" smtClean="0"/>
              <a:t>Вычисление позиций – </a:t>
            </a:r>
            <a:r>
              <a:rPr lang="ru-RU" altLang="ru-RU" sz="3200" dirty="0" smtClean="0"/>
              <a:t>+256 </a:t>
            </a:r>
            <a:r>
              <a:rPr lang="ru-RU" altLang="ru-RU" sz="3200" b="0" dirty="0" smtClean="0"/>
              <a:t>действий.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3200" b="0" dirty="0" smtClean="0"/>
              <a:t>Генерация результата – 1 проход: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3200" b="0" dirty="0"/>
              <a:t>	</a:t>
            </a:r>
            <a:r>
              <a:rPr lang="ru-RU" altLang="ru-RU" sz="3200" b="0" dirty="0"/>
              <a:t>	</a:t>
            </a:r>
            <a:r>
              <a:rPr lang="ru-RU" altLang="ru-RU" sz="3200" b="0" dirty="0" smtClean="0"/>
              <a:t>+</a:t>
            </a:r>
            <a:r>
              <a:rPr lang="en-US" altLang="ru-RU" sz="3200" dirty="0" smtClean="0">
                <a:cs typeface="Arial" charset="0"/>
              </a:rPr>
              <a:t>N </a:t>
            </a:r>
            <a:r>
              <a:rPr lang="ru-RU" altLang="ru-RU" sz="3200" dirty="0">
                <a:cs typeface="Arial" charset="0"/>
              </a:rPr>
              <a:t>действий (!)</a:t>
            </a:r>
            <a:endParaRPr lang="en-US" altLang="ru-RU" sz="3200" dirty="0"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ru-RU" altLang="ru-RU" sz="3200" b="0" dirty="0" smtClean="0"/>
              <a:t>Итог:	</a:t>
            </a:r>
            <a:r>
              <a:rPr lang="en-US" altLang="ru-RU" sz="3200" dirty="0" smtClean="0"/>
              <a:t>N+256+N = 2·N +256 </a:t>
            </a:r>
            <a:r>
              <a:rPr lang="ru-RU" altLang="ru-RU" sz="3200" dirty="0" smtClean="0"/>
              <a:t>действий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3200" b="0" dirty="0" smtClean="0">
                <a:cs typeface="Arial" charset="0"/>
              </a:rPr>
              <a:t>Оценка</a:t>
            </a:r>
            <a:r>
              <a:rPr lang="en-US" altLang="ru-RU" sz="3200" b="0" dirty="0" smtClean="0">
                <a:cs typeface="Arial" charset="0"/>
              </a:rPr>
              <a:t> </a:t>
            </a:r>
            <a:r>
              <a:rPr lang="ru-RU" altLang="ru-RU" sz="3200" b="0" dirty="0" smtClean="0">
                <a:cs typeface="Arial" charset="0"/>
              </a:rPr>
              <a:t>сложности:</a:t>
            </a:r>
            <a:br>
              <a:rPr lang="ru-RU" altLang="ru-RU" sz="3200" b="0" dirty="0" smtClean="0">
                <a:cs typeface="Arial" charset="0"/>
              </a:rPr>
            </a:br>
            <a:r>
              <a:rPr lang="ru-RU" altLang="ru-RU" sz="3200" b="0" dirty="0" smtClean="0">
                <a:cs typeface="Arial" charset="0"/>
              </a:rPr>
              <a:t>		</a:t>
            </a:r>
            <a:r>
              <a:rPr lang="en-US" altLang="ru-RU" sz="3200" dirty="0" smtClean="0">
                <a:solidFill>
                  <a:srgbClr val="0000CC"/>
                </a:solidFill>
                <a:cs typeface="Arial" charset="0"/>
              </a:rPr>
              <a:t>M = O (N)</a:t>
            </a:r>
            <a:endParaRPr lang="ru-RU" altLang="ru-RU" sz="3200" dirty="0">
              <a:solidFill>
                <a:srgbClr val="0000CC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Аткулева</a:t>
            </a:r>
            <a:r>
              <a:rPr lang="ru-RU" sz="4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такой прыткий?</a:t>
            </a:r>
            <a:endParaRPr lang="ru-RU" sz="3200" i="1" dirty="0" smtClean="0">
              <a:solidFill>
                <a:schemeClr val="accent2"/>
              </a:solidFill>
            </a:endParaRP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0" y="1143000"/>
            <a:ext cx="91440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b="0" dirty="0" smtClean="0"/>
              <a:t>Сортировка подсчётом обгоняет любую универсальную сортировку</a:t>
            </a:r>
            <a:r>
              <a:rPr lang="en-US" altLang="ru-RU" sz="3200" b="0" dirty="0"/>
              <a:t>:</a:t>
            </a:r>
            <a:r>
              <a:rPr lang="ru-RU" altLang="ru-RU" sz="3200" b="0" dirty="0" smtClean="0"/>
              <a:t> </a:t>
            </a:r>
            <a:r>
              <a:rPr lang="en-US" altLang="ru-RU" sz="3200" b="0" dirty="0" smtClean="0"/>
              <a:t>O(N) &lt; O(N log(N))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3200" dirty="0" smtClean="0">
                <a:solidFill>
                  <a:srgbClr val="C00000"/>
                </a:solidFill>
              </a:rPr>
              <a:t>ПОЧЕМУ</a:t>
            </a:r>
            <a:r>
              <a:rPr lang="en-US" altLang="ru-RU" sz="3200" dirty="0" smtClean="0">
                <a:solidFill>
                  <a:srgbClr val="C00000"/>
                </a:solidFill>
              </a:rPr>
              <a:t> </a:t>
            </a:r>
            <a:r>
              <a:rPr lang="ru-RU" altLang="ru-RU" sz="3200" dirty="0" smtClean="0">
                <a:solidFill>
                  <a:srgbClr val="C00000"/>
                </a:solidFill>
              </a:rPr>
              <a:t>?</a:t>
            </a:r>
            <a:endParaRPr lang="en-US" altLang="ru-RU" sz="3200" dirty="0">
              <a:solidFill>
                <a:srgbClr val="C00000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295401" y="2958882"/>
            <a:ext cx="785706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b="0" dirty="0" smtClean="0"/>
              <a:t>Причина – она эффективно учитывает возможности повтора значений!</a:t>
            </a:r>
            <a:endParaRPr lang="en-US" altLang="ru-RU" sz="3200" dirty="0">
              <a:solidFill>
                <a:srgbClr val="C00000"/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0" y="4124742"/>
            <a:ext cx="915246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0" dirty="0" smtClean="0"/>
              <a:t>(Комбинаторика): сочетания </a:t>
            </a:r>
            <a:r>
              <a:rPr lang="en-US" altLang="ru-RU" sz="2000" b="0" dirty="0" smtClean="0"/>
              <a:t>K </a:t>
            </a:r>
            <a:r>
              <a:rPr lang="ru-RU" altLang="ru-RU" sz="2000" b="0" dirty="0" smtClean="0"/>
              <a:t>сортов:</a:t>
            </a:r>
            <a:br>
              <a:rPr lang="ru-RU" altLang="ru-RU" sz="2000" b="0" dirty="0" smtClean="0"/>
            </a:br>
            <a:r>
              <a:rPr lang="ru-RU" altLang="ru-RU" sz="2000" b="0" dirty="0" smtClean="0"/>
              <a:t>Есть </a:t>
            </a:r>
            <a:r>
              <a:rPr lang="en-US" altLang="ru-RU" sz="2000" b="0" dirty="0" smtClean="0"/>
              <a:t>K</a:t>
            </a:r>
            <a:r>
              <a:rPr lang="ru-RU" altLang="ru-RU" sz="2000" b="0" dirty="0" smtClean="0"/>
              <a:t> разных значений</a:t>
            </a:r>
            <a:r>
              <a:rPr lang="en-US" altLang="ru-RU" sz="2000" b="0" dirty="0" smtClean="0"/>
              <a:t>, </a:t>
            </a:r>
            <a:r>
              <a:rPr lang="ru-RU" altLang="ru-RU" sz="2000" b="0" dirty="0" smtClean="0"/>
              <a:t>каждого типа по </a:t>
            </a:r>
            <a:r>
              <a:rPr lang="en-US" altLang="ru-RU" sz="2000" b="0" dirty="0" err="1" smtClean="0"/>
              <a:t>N</a:t>
            </a:r>
            <a:r>
              <a:rPr lang="en-US" altLang="ru-RU" sz="2000" b="0" baseline="-25000" dirty="0" err="1" smtClean="0"/>
              <a:t>k</a:t>
            </a:r>
            <a:r>
              <a:rPr lang="ru-RU" altLang="ru-RU" sz="2000" b="0" dirty="0" smtClean="0"/>
              <a:t>,</a:t>
            </a:r>
            <a:r>
              <a:rPr lang="en-US" altLang="ru-RU" sz="2000" b="0" dirty="0" smtClean="0"/>
              <a:t> </a:t>
            </a:r>
            <a:r>
              <a:rPr lang="ru-RU" altLang="ru-RU" sz="2000" b="0" dirty="0" smtClean="0"/>
              <a:t>а всего </a:t>
            </a:r>
            <a:r>
              <a:rPr lang="en-US" altLang="ru-RU" sz="2000" b="0" dirty="0" smtClean="0"/>
              <a:t>N = ∑</a:t>
            </a:r>
            <a:r>
              <a:rPr lang="en-US" altLang="ru-RU" sz="2000" b="0" dirty="0" err="1" smtClean="0"/>
              <a:t>N</a:t>
            </a:r>
            <a:r>
              <a:rPr lang="en-US" altLang="ru-RU" sz="2000" b="0" baseline="-25000" dirty="0" err="1" smtClean="0"/>
              <a:t>k</a:t>
            </a:r>
            <a:r>
              <a:rPr lang="en-US" altLang="ru-RU" sz="2000" b="0" dirty="0" smtClean="0"/>
              <a:t>.</a:t>
            </a:r>
            <a:endParaRPr lang="ru-RU" altLang="ru-RU" sz="2000" b="0" dirty="0" smtClean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248371"/>
              </p:ext>
            </p:extLst>
          </p:nvPr>
        </p:nvGraphicFramePr>
        <p:xfrm>
          <a:off x="4495800" y="5080644"/>
          <a:ext cx="1751013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Формула" r:id="rId3" imgW="927000" imgH="431640" progId="Equation.3">
                  <p:embed/>
                </p:oleObj>
              </mc:Choice>
              <mc:Fallback>
                <p:oleObj name="Формула" r:id="rId3" imgW="92700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95800" y="5080644"/>
                        <a:ext cx="1751013" cy="815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2136" y="5105400"/>
            <a:ext cx="435186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0" dirty="0" smtClean="0"/>
              <a:t>Тогда количество сочетаний</a:t>
            </a:r>
            <a:endParaRPr lang="en-US" altLang="ru-RU" sz="2000" dirty="0">
              <a:solidFill>
                <a:srgbClr val="C00000"/>
              </a:solidFill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136" y="5943600"/>
            <a:ext cx="9141864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0" dirty="0" smtClean="0"/>
              <a:t>Сложность </a:t>
            </a:r>
            <a:r>
              <a:rPr lang="en-US" altLang="ru-RU" sz="2000" dirty="0" smtClean="0"/>
              <a:t>M = </a:t>
            </a:r>
            <a:r>
              <a:rPr lang="en-US" altLang="ru-RU" sz="2000" dirty="0" err="1" smtClean="0"/>
              <a:t>N­·log</a:t>
            </a:r>
            <a:r>
              <a:rPr lang="en-US" altLang="ru-RU" sz="2000" dirty="0" smtClean="0"/>
              <a:t>(N)-∑</a:t>
            </a:r>
            <a:r>
              <a:rPr lang="en-US" altLang="ru-RU" sz="2000" dirty="0" err="1" smtClean="0"/>
              <a:t>N</a:t>
            </a:r>
            <a:r>
              <a:rPr lang="en-US" altLang="ru-RU" sz="2000" baseline="-25000" dirty="0" err="1" smtClean="0"/>
              <a:t>i</a:t>
            </a:r>
            <a:r>
              <a:rPr lang="en-US" altLang="ru-RU" sz="2000" dirty="0" err="1" smtClean="0"/>
              <a:t>·log</a:t>
            </a:r>
            <a:r>
              <a:rPr lang="en-US" altLang="ru-RU" sz="2000" dirty="0" smtClean="0"/>
              <a:t>(N</a:t>
            </a:r>
            <a:r>
              <a:rPr lang="en-US" altLang="ru-RU" sz="2000" baseline="-25000" dirty="0" smtClean="0"/>
              <a:t>i</a:t>
            </a:r>
            <a:r>
              <a:rPr lang="en-US" altLang="ru-RU" sz="2000" dirty="0" smtClean="0"/>
              <a:t>)</a:t>
            </a:r>
            <a:r>
              <a:rPr lang="en-US" altLang="ru-RU" sz="2000" b="0" dirty="0" smtClean="0"/>
              <a:t>.   </a:t>
            </a:r>
            <a:r>
              <a:rPr lang="ru-RU" altLang="ru-RU" sz="2000" b="0" dirty="0" smtClean="0"/>
              <a:t>Если</a:t>
            </a:r>
            <a:r>
              <a:rPr lang="en-US" altLang="ru-RU" sz="2000" b="0" dirty="0" smtClean="0"/>
              <a:t> </a:t>
            </a:r>
            <a:r>
              <a:rPr lang="ru-RU" altLang="ru-RU" sz="2000" b="0" dirty="0" smtClean="0"/>
              <a:t>все </a:t>
            </a:r>
            <a:r>
              <a:rPr lang="en-US" altLang="ru-RU" sz="2000" b="0" dirty="0" smtClean="0"/>
              <a:t>N</a:t>
            </a:r>
            <a:r>
              <a:rPr lang="en-US" altLang="ru-RU" sz="2000" b="0" baseline="-25000" dirty="0" smtClean="0"/>
              <a:t>i</a:t>
            </a:r>
            <a:r>
              <a:rPr lang="en-US" altLang="ru-RU" sz="2000" b="0" dirty="0" smtClean="0"/>
              <a:t> = N/K</a:t>
            </a:r>
            <a:r>
              <a:rPr lang="ru-RU" altLang="ru-RU" sz="2000" b="0" dirty="0" smtClean="0"/>
              <a:t>, то</a:t>
            </a:r>
            <a:endParaRPr lang="ru-RU" altLang="ru-RU" sz="2000" dirty="0"/>
          </a:p>
          <a:p>
            <a:pPr eaLnBrk="1" hangingPunct="1">
              <a:spcBef>
                <a:spcPct val="50000"/>
              </a:spcBef>
            </a:pPr>
            <a:r>
              <a:rPr lang="en-US" altLang="ru-RU" sz="2000" b="0" dirty="0" smtClean="0"/>
              <a:t>M = </a:t>
            </a:r>
            <a:r>
              <a:rPr lang="en-US" altLang="ru-RU" sz="2000" b="0" dirty="0" err="1" smtClean="0"/>
              <a:t>N·log</a:t>
            </a:r>
            <a:r>
              <a:rPr lang="en-US" altLang="ru-RU" sz="2000" b="0" dirty="0" smtClean="0"/>
              <a:t>(N)-K·(</a:t>
            </a:r>
            <a:r>
              <a:rPr lang="en-US" altLang="ru-RU" sz="2000" b="0" baseline="30000" dirty="0" smtClean="0"/>
              <a:t>N</a:t>
            </a:r>
            <a:r>
              <a:rPr lang="en-US" altLang="ru-RU" sz="2000" b="0" dirty="0" smtClean="0"/>
              <a:t>/</a:t>
            </a:r>
            <a:r>
              <a:rPr lang="en-US" altLang="ru-RU" sz="2000" b="0" baseline="-25000" dirty="0" err="1" smtClean="0"/>
              <a:t>K</a:t>
            </a:r>
            <a:r>
              <a:rPr lang="en-US" altLang="ru-RU" sz="2000" b="0" dirty="0" err="1" smtClean="0"/>
              <a:t>·log</a:t>
            </a:r>
            <a:r>
              <a:rPr lang="en-US" altLang="ru-RU" sz="2000" b="0" dirty="0" smtClean="0"/>
              <a:t>(</a:t>
            </a:r>
            <a:r>
              <a:rPr lang="en-US" altLang="ru-RU" sz="2000" b="0" baseline="30000" dirty="0" smtClean="0"/>
              <a:t>N</a:t>
            </a:r>
            <a:r>
              <a:rPr lang="en-US" altLang="ru-RU" sz="2000" b="0" dirty="0" smtClean="0"/>
              <a:t>/</a:t>
            </a:r>
            <a:r>
              <a:rPr lang="en-US" altLang="ru-RU" sz="2000" b="0" baseline="-25000" dirty="0" smtClean="0"/>
              <a:t>K</a:t>
            </a:r>
            <a:r>
              <a:rPr lang="en-US" altLang="ru-RU" sz="2000" b="0" dirty="0" smtClean="0"/>
              <a:t>)) = </a:t>
            </a:r>
            <a:r>
              <a:rPr lang="en-US" altLang="ru-RU" sz="2000" b="0" dirty="0" err="1" smtClean="0"/>
              <a:t>N·log</a:t>
            </a:r>
            <a:r>
              <a:rPr lang="en-US" altLang="ru-RU" sz="2000" b="0" dirty="0" smtClean="0"/>
              <a:t>(N)-N·(log(N)-log(K)) = </a:t>
            </a:r>
            <a:r>
              <a:rPr lang="en-US" altLang="ru-RU" sz="2000" dirty="0" err="1" smtClean="0"/>
              <a:t>N·log</a:t>
            </a:r>
            <a:r>
              <a:rPr lang="en-US" altLang="ru-RU" sz="2000" dirty="0" smtClean="0"/>
              <a:t>(K) = O(N)</a:t>
            </a:r>
            <a:endParaRPr lang="ru-RU" altLang="ru-RU" sz="2000" dirty="0" smtClean="0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2447040"/>
              </p:ext>
            </p:extLst>
          </p:nvPr>
        </p:nvGraphicFramePr>
        <p:xfrm>
          <a:off x="6248400" y="5048117"/>
          <a:ext cx="1208088" cy="881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Формула" r:id="rId5" imgW="799920" imgH="583920" progId="Equation.3">
                  <p:embed/>
                </p:oleObj>
              </mc:Choice>
              <mc:Fallback>
                <p:oleObj name="Формула" r:id="rId5" imgW="799920" imgH="5839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48400" y="5048117"/>
                        <a:ext cx="1208088" cy="8810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914400"/>
            <a:ext cx="9144000" cy="5029200"/>
          </a:xfrm>
        </p:spPr>
        <p:txBody>
          <a:bodyPr/>
          <a:lstStyle/>
          <a:p>
            <a:pPr eaLnBrk="1" hangingPunct="1">
              <a:defRPr/>
            </a:pPr>
            <a:r>
              <a:rPr lang="ru-RU" sz="6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Цифровая сортировка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тж. </a:t>
            </a:r>
            <a:r>
              <a:rPr lang="ru-RU" b="1" dirty="0" smtClean="0"/>
              <a:t>Поразрядная сортировка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англ.</a:t>
            </a:r>
            <a:r>
              <a:rPr lang="en-US" b="1" dirty="0" smtClean="0"/>
              <a:t> </a:t>
            </a:r>
            <a:r>
              <a:rPr lang="en-US" b="1" dirty="0" err="1" smtClean="0"/>
              <a:t>RadixSort</a:t>
            </a:r>
            <a:r>
              <a:rPr lang="en-US" b="1" dirty="0" smtClean="0"/>
              <a:t>, </a:t>
            </a:r>
            <a:r>
              <a:rPr lang="en-US" b="1" dirty="0" err="1" smtClean="0"/>
              <a:t>BusketSort</a:t>
            </a:r>
            <a:endParaRPr lang="ru-RU" b="1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914400"/>
            <a:ext cx="9144000" cy="838200"/>
          </a:xfrm>
        </p:spPr>
        <p:txBody>
          <a:bodyPr/>
          <a:lstStyle/>
          <a:p>
            <a:pPr algn="l" eaLnBrk="1" hangingPunct="1"/>
            <a:r>
              <a:rPr lang="ru-RU" altLang="ru-RU" sz="2800" b="1" i="1" dirty="0" smtClean="0">
                <a:solidFill>
                  <a:srgbClr val="C00000"/>
                </a:solidFill>
              </a:rPr>
              <a:t>Проблема</a:t>
            </a:r>
            <a:r>
              <a:rPr lang="ru-RU" altLang="ru-RU" sz="2800" dirty="0" smtClean="0"/>
              <a:t>: как применить сортировку подсчётом к «большим» значениям, например, </a:t>
            </a:r>
            <a:r>
              <a:rPr lang="en-US" altLang="ru-RU" sz="2800" b="1" dirty="0" err="1" smtClean="0"/>
              <a:t>longint</a:t>
            </a:r>
            <a:r>
              <a:rPr lang="ru-RU" altLang="ru-RU" sz="2800" dirty="0" smtClean="0"/>
              <a:t>?</a:t>
            </a:r>
            <a:endParaRPr lang="ru-RU" altLang="ru-RU" sz="2800" dirty="0" smtClean="0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48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Цифровая сортировка</a:t>
            </a:r>
            <a:endParaRPr lang="ru-RU" sz="4800" i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0" y="1981200"/>
            <a:ext cx="914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ru-RU" altLang="ru-RU" sz="2400" b="0" dirty="0" smtClean="0">
                <a:solidFill>
                  <a:schemeClr val="tx1"/>
                </a:solidFill>
              </a:rPr>
              <a:t>«В лоб» нельзя: для типа </a:t>
            </a:r>
            <a:r>
              <a:rPr lang="en-US" altLang="ru-RU" sz="2400" b="0" dirty="0" err="1" smtClean="0">
                <a:solidFill>
                  <a:schemeClr val="tx1"/>
                </a:solidFill>
              </a:rPr>
              <a:t>longint</a:t>
            </a:r>
            <a:r>
              <a:rPr lang="en-US" altLang="ru-RU" sz="2400" b="0" dirty="0" smtClean="0">
                <a:solidFill>
                  <a:schemeClr val="tx1"/>
                </a:solidFill>
              </a:rPr>
              <a:t> </a:t>
            </a:r>
            <a:r>
              <a:rPr lang="ru-RU" altLang="ru-RU" sz="2400" b="0" dirty="0" smtClean="0">
                <a:solidFill>
                  <a:schemeClr val="tx1"/>
                </a:solidFill>
              </a:rPr>
              <a:t>существует 2</a:t>
            </a:r>
            <a:r>
              <a:rPr lang="ru-RU" altLang="ru-RU" sz="2400" b="0" baseline="30000" dirty="0" smtClean="0">
                <a:solidFill>
                  <a:schemeClr val="tx1"/>
                </a:solidFill>
              </a:rPr>
              <a:t>32</a:t>
            </a:r>
            <a:r>
              <a:rPr lang="ru-RU" altLang="ru-RU" sz="2400" b="0" dirty="0" smtClean="0">
                <a:solidFill>
                  <a:schemeClr val="tx1"/>
                </a:solidFill>
              </a:rPr>
              <a:t> ≈ 4.3 млрд разных значений. Размер массива счётчиков занял бы «всего-то» 16 ГБ памяти!</a:t>
            </a:r>
            <a:endParaRPr lang="ru-RU" altLang="ru-RU" sz="2400" b="0" dirty="0" smtClean="0">
              <a:solidFill>
                <a:schemeClr val="tx1"/>
              </a:solidFill>
            </a:endParaRPr>
          </a:p>
        </p:txBody>
      </p:sp>
      <p:sp>
        <p:nvSpPr>
          <p:cNvPr id="30" name="Rectangle 2"/>
          <p:cNvSpPr txBox="1">
            <a:spLocks noChangeArrowheads="1"/>
          </p:cNvSpPr>
          <p:nvPr/>
        </p:nvSpPr>
        <p:spPr bwMode="auto">
          <a:xfrm>
            <a:off x="0" y="3429000"/>
            <a:ext cx="9144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ru-RU" altLang="ru-RU" sz="2800" b="1" i="1" dirty="0" smtClean="0">
                <a:solidFill>
                  <a:srgbClr val="0000CC"/>
                </a:solidFill>
              </a:rPr>
              <a:t>Идея!</a:t>
            </a:r>
            <a:r>
              <a:rPr lang="ru-RU" altLang="ru-RU" sz="2800" b="0" dirty="0" smtClean="0">
                <a:solidFill>
                  <a:schemeClr val="tx1"/>
                </a:solidFill>
              </a:rPr>
              <a:t> Н</a:t>
            </a:r>
            <a:r>
              <a:rPr lang="ru-RU" altLang="ru-RU" sz="2800" b="0" dirty="0" smtClean="0"/>
              <a:t>адо сортировать значения поразрядно</a:t>
            </a:r>
            <a:r>
              <a:rPr lang="ru-RU" altLang="ru-RU" sz="2800" b="0" dirty="0"/>
              <a:t>!</a:t>
            </a:r>
            <a:r>
              <a:rPr lang="ru-RU" altLang="ru-RU" sz="2800" b="0" dirty="0" smtClean="0"/>
              <a:t> (например, побайтно).</a:t>
            </a:r>
            <a:r>
              <a:rPr lang="en-US" altLang="ru-RU" sz="2800" b="0" dirty="0" smtClean="0"/>
              <a:t/>
            </a:r>
            <a:br>
              <a:rPr lang="en-US" altLang="ru-RU" sz="2800" b="0" dirty="0" smtClean="0"/>
            </a:br>
            <a:r>
              <a:rPr lang="ru-RU" altLang="ru-RU" sz="2800" b="0" dirty="0" smtClean="0"/>
              <a:t>Поскольку упорядоченные числа упорядочены и по разрядам!</a:t>
            </a:r>
            <a:endParaRPr lang="ru-RU" altLang="ru-RU" sz="2800" b="0" dirty="0" smtClean="0"/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>
            <a:off x="0" y="5334000"/>
            <a:ext cx="762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ru-RU" altLang="ru-RU" sz="1800" b="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013</a:t>
            </a:r>
          </a:p>
          <a:p>
            <a:pPr algn="l" eaLnBrk="1" hangingPunct="1"/>
            <a:r>
              <a:rPr lang="ru-RU" altLang="ru-RU" sz="1800" b="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144</a:t>
            </a:r>
          </a:p>
          <a:p>
            <a:pPr algn="l" eaLnBrk="1" hangingPunct="1"/>
            <a:r>
              <a:rPr lang="ru-RU" altLang="ru-RU" sz="1800" b="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169</a:t>
            </a:r>
          </a:p>
          <a:p>
            <a:pPr algn="l" eaLnBrk="1" hangingPunct="1"/>
            <a:r>
              <a:rPr lang="ru-RU" altLang="ru-RU" sz="1800" b="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25</a:t>
            </a:r>
            <a:r>
              <a:rPr lang="en-US" altLang="ru-RU" sz="1800" b="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6</a:t>
            </a:r>
            <a:endParaRPr lang="ru-RU" altLang="ru-RU" sz="1800" b="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  <a:p>
            <a:pPr algn="l" eaLnBrk="1" hangingPunct="1"/>
            <a:r>
              <a:rPr lang="ru-RU" altLang="ru-RU" sz="1800" b="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altLang="ru-RU" sz="1800" b="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57</a:t>
            </a:r>
            <a:endParaRPr lang="ru-RU" altLang="ru-RU" sz="1800" b="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1143000" y="5333999"/>
            <a:ext cx="8001000" cy="1515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>
              <a:tabLst>
                <a:tab pos="2151063" algn="l"/>
              </a:tabLst>
            </a:pPr>
            <a:r>
              <a:rPr lang="ru-RU" altLang="ru-RU" sz="1800" b="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-</a:t>
            </a:r>
          </a:p>
          <a:p>
            <a:pPr algn="l" eaLnBrk="1" hangingPunct="1">
              <a:tabLst>
                <a:tab pos="2151063" algn="l"/>
              </a:tabLst>
            </a:pPr>
            <a:r>
              <a:rPr lang="en-US" altLang="ru-RU" sz="1800" b="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0&lt;</a:t>
            </a:r>
            <a:r>
              <a:rPr lang="ru-RU" altLang="ru-RU" sz="1800" b="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altLang="ru-RU" sz="1800" b="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	</a:t>
            </a:r>
            <a:r>
              <a:rPr lang="ru-RU" altLang="ru-RU" sz="1800" b="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(отличаются в старшем разряде)</a:t>
            </a:r>
          </a:p>
          <a:p>
            <a:pPr algn="l" eaLnBrk="1" hangingPunct="1">
              <a:tabLst>
                <a:tab pos="2151063" algn="l"/>
              </a:tabLst>
            </a:pPr>
            <a:r>
              <a:rPr lang="ru-RU" altLang="ru-RU" sz="1800" b="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altLang="ru-RU" sz="1800" b="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=1</a:t>
            </a:r>
            <a:r>
              <a:rPr lang="ru-RU" altLang="ru-RU" sz="1800" b="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, но 4</a:t>
            </a:r>
            <a:r>
              <a:rPr lang="en-US" altLang="ru-RU" sz="1800" b="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&lt;6	</a:t>
            </a:r>
            <a:r>
              <a:rPr lang="ru-RU" altLang="ru-RU" sz="1800" b="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ru-RU" altLang="ru-RU" sz="1800" b="0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отличаются </a:t>
            </a:r>
            <a:r>
              <a:rPr lang="ru-RU" altLang="ru-RU" sz="1800" b="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во 2-м разряде</a:t>
            </a:r>
            <a:r>
              <a:rPr lang="ru-RU" altLang="ru-RU" sz="1800" b="0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</a:t>
            </a:r>
            <a:endParaRPr lang="ru-RU" altLang="ru-RU" sz="1800" b="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  <a:p>
            <a:pPr algn="l" eaLnBrk="1" hangingPunct="1">
              <a:tabLst>
                <a:tab pos="2151063" algn="l"/>
              </a:tabLst>
            </a:pPr>
            <a:r>
              <a:rPr lang="en-US" altLang="ru-RU" sz="1800" b="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1&lt;</a:t>
            </a:r>
            <a:r>
              <a:rPr lang="ru-RU" altLang="ru-RU" sz="1800" b="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2</a:t>
            </a:r>
          </a:p>
          <a:p>
            <a:pPr algn="l" eaLnBrk="1" hangingPunct="1">
              <a:tabLst>
                <a:tab pos="2151063" algn="l"/>
              </a:tabLst>
            </a:pPr>
            <a:r>
              <a:rPr lang="ru-RU" altLang="ru-RU" sz="1800" b="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altLang="ru-RU" sz="1800" b="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=2, 5=5, </a:t>
            </a:r>
            <a:r>
              <a:rPr lang="ru-RU" altLang="ru-RU" sz="1800" b="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но </a:t>
            </a:r>
            <a:r>
              <a:rPr lang="en-US" altLang="ru-RU" sz="1800" b="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6&lt;7</a:t>
            </a:r>
            <a:r>
              <a:rPr lang="ru-RU" altLang="ru-RU" sz="1800" b="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	(</a:t>
            </a:r>
            <a:r>
              <a:rPr lang="ru-RU" altLang="ru-RU" sz="1800" b="0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отличаются в </a:t>
            </a:r>
            <a:r>
              <a:rPr lang="ru-RU" altLang="ru-RU" sz="1800" b="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младшем разряде</a:t>
            </a:r>
            <a:r>
              <a:rPr lang="ru-RU" altLang="ru-RU" sz="1800" b="0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</a:t>
            </a:r>
            <a:endParaRPr lang="ru-RU" altLang="ru-RU" sz="1800" b="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48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Алгоритм </a:t>
            </a:r>
            <a:r>
              <a:rPr lang="en-US" sz="48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LSB</a:t>
            </a:r>
            <a:endParaRPr lang="ru-RU" sz="4800" i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2" name="Rectangle 26"/>
          <p:cNvSpPr>
            <a:spLocks noChangeArrowheads="1"/>
          </p:cNvSpPr>
          <p:nvPr/>
        </p:nvSpPr>
        <p:spPr bwMode="auto">
          <a:xfrm>
            <a:off x="0" y="838200"/>
            <a:ext cx="91440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</a:tabLst>
            </a:pPr>
            <a:r>
              <a:rPr lang="en-US" altLang="ru-RU" sz="2000" dirty="0" err="1" smtClean="0"/>
              <a:t>Var</a:t>
            </a:r>
            <a:r>
              <a:rPr lang="en-US" altLang="ru-RU" sz="2000" dirty="0" smtClean="0"/>
              <a:t>	</a:t>
            </a:r>
            <a:r>
              <a:rPr lang="en-US" altLang="ru-RU" sz="2000" b="0" dirty="0" smtClean="0"/>
              <a:t>A,B: </a:t>
            </a:r>
            <a:r>
              <a:rPr lang="en-US" altLang="ru-RU" sz="2000" dirty="0" smtClean="0"/>
              <a:t>array</a:t>
            </a:r>
            <a:r>
              <a:rPr lang="en-US" altLang="ru-RU" sz="2000" b="0" dirty="0" smtClean="0"/>
              <a:t>[1..N]</a:t>
            </a:r>
            <a:r>
              <a:rPr lang="en-US" altLang="ru-RU" sz="2000" dirty="0" smtClean="0"/>
              <a:t> of cardinal;</a:t>
            </a:r>
            <a:r>
              <a:rPr lang="en-US" altLang="ru-RU" sz="2000" b="0" i="1" dirty="0" smtClean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altLang="ru-RU" sz="2000" b="0" i="1" dirty="0" smtClean="0">
                <a:solidFill>
                  <a:schemeClr val="bg1">
                    <a:lumMod val="65000"/>
                  </a:schemeClr>
                </a:solidFill>
              </a:rPr>
              <a:t>// cardinal = unsigned long </a:t>
            </a:r>
            <a:r>
              <a:rPr lang="en-US" altLang="ru-RU" sz="2000" b="0" i="1" dirty="0" err="1" smtClean="0">
                <a:solidFill>
                  <a:schemeClr val="bg1">
                    <a:lumMod val="65000"/>
                  </a:schemeClr>
                </a:solidFill>
              </a:rPr>
              <a:t>int</a:t>
            </a:r>
            <a:endParaRPr lang="ru-RU" altLang="ru-RU" sz="2000" b="0" i="1" dirty="0" smtClean="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</a:tabLst>
            </a:pPr>
            <a:r>
              <a:rPr lang="en-US" altLang="ru-RU" sz="2000" dirty="0" smtClean="0"/>
              <a:t>		</a:t>
            </a:r>
            <a:r>
              <a:rPr lang="en-US" altLang="ru-RU" sz="2000" b="0" dirty="0" err="1" smtClean="0"/>
              <a:t>Cnt</a:t>
            </a:r>
            <a:r>
              <a:rPr lang="en-US" altLang="ru-RU" sz="2000" b="0" dirty="0" smtClean="0"/>
              <a:t>: </a:t>
            </a:r>
            <a:r>
              <a:rPr lang="en-US" altLang="ru-RU" sz="2000" dirty="0" smtClean="0">
                <a:solidFill>
                  <a:srgbClr val="0000CC"/>
                </a:solidFill>
              </a:rPr>
              <a:t>array[byte] of integer;</a:t>
            </a: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</a:tabLst>
            </a:pPr>
            <a:r>
              <a:rPr lang="en-US" altLang="ru-RU" sz="2000" dirty="0"/>
              <a:t>	</a:t>
            </a:r>
            <a:r>
              <a:rPr lang="en-US" altLang="ru-RU" sz="2000" dirty="0" smtClean="0"/>
              <a:t>	</a:t>
            </a:r>
            <a:r>
              <a:rPr lang="en-US" altLang="ru-RU" sz="2000" b="0" dirty="0" err="1" smtClean="0"/>
              <a:t>i,j,k</a:t>
            </a:r>
            <a:r>
              <a:rPr lang="en-US" altLang="ru-RU" sz="2000" b="0" dirty="0" smtClean="0"/>
              <a:t>: </a:t>
            </a:r>
            <a:r>
              <a:rPr lang="en-US" altLang="ru-RU" sz="2000" dirty="0" smtClean="0"/>
              <a:t>integer;</a:t>
            </a: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</a:tabLst>
            </a:pPr>
            <a:r>
              <a:rPr lang="en-US" altLang="ru-RU" sz="2000" dirty="0" smtClean="0"/>
              <a:t>BEGIN</a:t>
            </a: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r>
              <a:rPr lang="en-US" altLang="ru-RU" sz="2000" b="0" dirty="0" smtClean="0"/>
              <a:t>	for i:=1 to N do Read</a:t>
            </a:r>
            <a:r>
              <a:rPr lang="en-US" altLang="ru-RU" sz="2000" b="0" dirty="0"/>
              <a:t>( A[i] </a:t>
            </a:r>
            <a:r>
              <a:rPr lang="en-US" altLang="ru-RU" sz="2000" b="0" dirty="0" smtClean="0"/>
              <a:t>);			</a:t>
            </a:r>
            <a:r>
              <a:rPr lang="en-US" altLang="ru-RU" sz="2000" b="0" i="1" dirty="0" smtClean="0">
                <a:solidFill>
                  <a:schemeClr val="bg1">
                    <a:lumMod val="65000"/>
                  </a:schemeClr>
                </a:solidFill>
              </a:rPr>
              <a:t>//</a:t>
            </a:r>
            <a:r>
              <a:rPr lang="ru-RU" altLang="ru-RU" sz="2000" b="0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ru-RU" altLang="ru-RU" sz="2000" b="0" i="1" dirty="0">
                <a:solidFill>
                  <a:schemeClr val="bg1">
                    <a:lumMod val="65000"/>
                  </a:schemeClr>
                </a:solidFill>
              </a:rPr>
              <a:t>читаем входные </a:t>
            </a:r>
            <a:r>
              <a:rPr lang="ru-RU" altLang="ru-RU" sz="2000" b="0" i="1" dirty="0" smtClean="0">
                <a:solidFill>
                  <a:schemeClr val="bg1">
                    <a:lumMod val="65000"/>
                  </a:schemeClr>
                </a:solidFill>
              </a:rPr>
              <a:t>данные</a:t>
            </a:r>
            <a:endParaRPr lang="en-US" altLang="ru-RU" sz="2000" b="0" i="1" dirty="0" smtClean="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r>
              <a:rPr lang="en-US" altLang="ru-RU" sz="2000" b="0" dirty="0" smtClean="0"/>
              <a:t>	for k:=0 to </a:t>
            </a:r>
            <a:r>
              <a:rPr lang="en-US" altLang="ru-RU" sz="2000" b="0" dirty="0" err="1" smtClean="0"/>
              <a:t>sizeof</a:t>
            </a:r>
            <a:r>
              <a:rPr lang="en-US" altLang="ru-RU" sz="2000" b="0" dirty="0" smtClean="0"/>
              <a:t>(A[1])-1 do begin	</a:t>
            </a:r>
            <a:r>
              <a:rPr lang="en-US" altLang="ru-RU" sz="2000" b="0" i="1" dirty="0" smtClean="0">
                <a:solidFill>
                  <a:schemeClr val="bg1">
                    <a:lumMod val="65000"/>
                  </a:schemeClr>
                </a:solidFill>
              </a:rPr>
              <a:t>// </a:t>
            </a:r>
            <a:r>
              <a:rPr lang="ru-RU" altLang="ru-RU" sz="2000" b="0" i="1" dirty="0">
                <a:solidFill>
                  <a:schemeClr val="bg1">
                    <a:lumMod val="65000"/>
                  </a:schemeClr>
                </a:solidFill>
              </a:rPr>
              <a:t>перебираем байты</a:t>
            </a:r>
            <a:endParaRPr lang="en-US" altLang="ru-RU" sz="2000" b="0" dirty="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r>
              <a:rPr lang="en-US" altLang="ru-RU" sz="2000" b="0" dirty="0"/>
              <a:t>		for i</a:t>
            </a:r>
            <a:r>
              <a:rPr lang="en-US" altLang="ru-RU" sz="2000" b="0" dirty="0" smtClean="0"/>
              <a:t>:=</a:t>
            </a:r>
            <a:r>
              <a:rPr lang="ru-RU" altLang="ru-RU" sz="2000" b="0" dirty="0" smtClean="0"/>
              <a:t>0</a:t>
            </a:r>
            <a:r>
              <a:rPr lang="en-US" altLang="ru-RU" sz="2000" b="0" dirty="0" smtClean="0"/>
              <a:t> </a:t>
            </a:r>
            <a:r>
              <a:rPr lang="en-US" altLang="ru-RU" sz="2000" b="0" dirty="0"/>
              <a:t>to </a:t>
            </a:r>
            <a:r>
              <a:rPr lang="ru-RU" altLang="ru-RU" sz="2000" b="0" dirty="0" smtClean="0"/>
              <a:t>255</a:t>
            </a:r>
            <a:r>
              <a:rPr lang="en-US" altLang="ru-RU" sz="2000" b="0" dirty="0" smtClean="0"/>
              <a:t> do </a:t>
            </a:r>
            <a:r>
              <a:rPr lang="en-US" altLang="ru-RU" sz="2000" b="0" dirty="0" err="1" smtClean="0"/>
              <a:t>Cnt</a:t>
            </a:r>
            <a:r>
              <a:rPr lang="en-US" altLang="ru-RU" sz="2000" b="0" dirty="0" smtClean="0"/>
              <a:t>[i]:= </a:t>
            </a:r>
            <a:r>
              <a:rPr lang="en-US" altLang="ru-RU" sz="2000" b="0" dirty="0"/>
              <a:t>0</a:t>
            </a:r>
            <a:r>
              <a:rPr lang="en-US" altLang="ru-RU" sz="2000" b="0" dirty="0" smtClean="0"/>
              <a:t>;		</a:t>
            </a:r>
            <a:r>
              <a:rPr lang="en-US" altLang="ru-RU" sz="2000" b="0" i="1" dirty="0" smtClean="0">
                <a:solidFill>
                  <a:schemeClr val="bg1">
                    <a:lumMod val="65000"/>
                  </a:schemeClr>
                </a:solidFill>
              </a:rPr>
              <a:t>//</a:t>
            </a:r>
            <a:r>
              <a:rPr lang="ru-RU" altLang="ru-RU" sz="2000" b="0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ru-RU" altLang="ru-RU" sz="2000" b="0" i="1" dirty="0">
                <a:solidFill>
                  <a:schemeClr val="bg1">
                    <a:lumMod val="65000"/>
                  </a:schemeClr>
                </a:solidFill>
              </a:rPr>
              <a:t>обнуляем </a:t>
            </a:r>
            <a:r>
              <a:rPr lang="ru-RU" altLang="ru-RU" sz="2000" b="0" i="1" dirty="0" smtClean="0">
                <a:solidFill>
                  <a:schemeClr val="bg1">
                    <a:lumMod val="65000"/>
                  </a:schemeClr>
                </a:solidFill>
              </a:rPr>
              <a:t>счётчики</a:t>
            </a:r>
            <a:endParaRPr lang="en-US" altLang="ru-RU" sz="2000" b="0" i="1" dirty="0" smtClean="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r>
              <a:rPr lang="en-US" altLang="ru-RU" sz="2000" b="0" dirty="0"/>
              <a:t>	</a:t>
            </a:r>
            <a:r>
              <a:rPr lang="en-US" altLang="ru-RU" sz="2000" b="0" dirty="0" smtClean="0"/>
              <a:t>	for </a:t>
            </a:r>
            <a:r>
              <a:rPr lang="en-US" altLang="ru-RU" sz="2000" b="0" dirty="0"/>
              <a:t>i:=1 to N </a:t>
            </a:r>
            <a:r>
              <a:rPr lang="en-US" altLang="ru-RU" sz="2000" b="0" dirty="0" smtClean="0"/>
              <a:t>do	begin				</a:t>
            </a:r>
            <a:r>
              <a:rPr lang="en-US" altLang="ru-RU" sz="2000" b="0" i="1" dirty="0" smtClean="0">
                <a:solidFill>
                  <a:schemeClr val="bg1">
                    <a:lumMod val="65000"/>
                  </a:schemeClr>
                </a:solidFill>
              </a:rPr>
              <a:t>//</a:t>
            </a:r>
            <a:r>
              <a:rPr lang="ru-RU" altLang="ru-RU" sz="2000" b="0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ru-RU" altLang="ru-RU" sz="2000" b="0" i="1" dirty="0">
                <a:solidFill>
                  <a:schemeClr val="bg1">
                    <a:lumMod val="65000"/>
                  </a:schemeClr>
                </a:solidFill>
              </a:rPr>
              <a:t>подсчитываем </a:t>
            </a:r>
            <a:r>
              <a:rPr lang="ru-RU" altLang="ru-RU" sz="2000" b="0" i="1" dirty="0" smtClean="0">
                <a:solidFill>
                  <a:schemeClr val="bg1">
                    <a:lumMod val="65000"/>
                  </a:schemeClr>
                </a:solidFill>
              </a:rPr>
              <a:t>значения</a:t>
            </a:r>
            <a:endParaRPr lang="en-US" altLang="ru-RU" sz="2000" b="0" i="1" dirty="0" smtClean="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r>
              <a:rPr lang="en-US" altLang="ru-RU" sz="2000" b="0" dirty="0"/>
              <a:t>	</a:t>
            </a:r>
            <a:r>
              <a:rPr lang="en-US" altLang="ru-RU" sz="2000" b="0" dirty="0" smtClean="0"/>
              <a:t>		j := (A[i] </a:t>
            </a:r>
            <a:r>
              <a:rPr lang="en-US" altLang="ru-RU" sz="2000" b="0" dirty="0" err="1" smtClean="0"/>
              <a:t>shr</a:t>
            </a:r>
            <a:r>
              <a:rPr lang="en-US" altLang="ru-RU" sz="2000" b="0" dirty="0" smtClean="0"/>
              <a:t> (k*8)) and $FF;</a:t>
            </a:r>
            <a:r>
              <a:rPr lang="en-US" altLang="ru-RU" sz="2000" b="0" i="1" dirty="0" smtClean="0">
                <a:solidFill>
                  <a:schemeClr val="bg1">
                    <a:lumMod val="65000"/>
                  </a:schemeClr>
                </a:solidFill>
              </a:rPr>
              <a:t>	// </a:t>
            </a:r>
            <a:r>
              <a:rPr lang="ru-RU" altLang="ru-RU" sz="2000" b="0" i="1" dirty="0" smtClean="0">
                <a:solidFill>
                  <a:schemeClr val="bg1">
                    <a:lumMod val="65000"/>
                  </a:schemeClr>
                </a:solidFill>
              </a:rPr>
              <a:t>узнали значение байта</a:t>
            </a:r>
            <a:endParaRPr lang="en-US" altLang="ru-RU" sz="2000" b="0" i="1" dirty="0" smtClean="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r>
              <a:rPr lang="ru-RU" altLang="ru-RU" sz="2000" b="0" dirty="0" smtClean="0"/>
              <a:t>			</a:t>
            </a:r>
            <a:r>
              <a:rPr lang="en-US" altLang="ru-RU" sz="2000" b="0" dirty="0" err="1" smtClean="0"/>
              <a:t>Inc</a:t>
            </a:r>
            <a:r>
              <a:rPr lang="en-US" altLang="ru-RU" sz="2000" b="0" dirty="0" smtClean="0"/>
              <a:t>(Counts[ A[</a:t>
            </a:r>
            <a:r>
              <a:rPr lang="en-US" altLang="ru-RU" sz="2000" b="0" dirty="0"/>
              <a:t>j</a:t>
            </a:r>
            <a:r>
              <a:rPr lang="en-US" altLang="ru-RU" sz="2000" b="0" dirty="0" smtClean="0"/>
              <a:t>] ]);</a:t>
            </a: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r>
              <a:rPr lang="en-US" altLang="ru-RU" sz="2000" b="0" dirty="0"/>
              <a:t>	</a:t>
            </a:r>
            <a:r>
              <a:rPr lang="en-US" altLang="ru-RU" sz="2000" b="0" dirty="0" smtClean="0"/>
              <a:t>		end;</a:t>
            </a: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r>
              <a:rPr lang="en-US" altLang="ru-RU" sz="2000" b="0" dirty="0" smtClean="0"/>
              <a:t>		for </a:t>
            </a:r>
            <a:r>
              <a:rPr lang="en-US" altLang="ru-RU" sz="2000" b="0" dirty="0"/>
              <a:t>i</a:t>
            </a:r>
            <a:r>
              <a:rPr lang="en-US" altLang="ru-RU" sz="2000" b="0" dirty="0" smtClean="0"/>
              <a:t>:=0 </a:t>
            </a:r>
            <a:r>
              <a:rPr lang="en-US" altLang="ru-RU" sz="2000" b="0" dirty="0"/>
              <a:t>to </a:t>
            </a:r>
            <a:r>
              <a:rPr lang="ru-RU" altLang="ru-RU" sz="2000" b="0" dirty="0" smtClean="0"/>
              <a:t>25</a:t>
            </a:r>
            <a:r>
              <a:rPr lang="en-US" altLang="ru-RU" sz="2000" b="0" dirty="0" smtClean="0"/>
              <a:t>4 do  </a:t>
            </a:r>
            <a:r>
              <a:rPr lang="en-US" altLang="ru-RU" sz="2000" b="0" dirty="0" err="1" smtClean="0"/>
              <a:t>Inc</a:t>
            </a:r>
            <a:r>
              <a:rPr lang="en-US" altLang="ru-RU" sz="2000" b="0" dirty="0" smtClean="0"/>
              <a:t>(</a:t>
            </a:r>
            <a:r>
              <a:rPr lang="en-US" altLang="ru-RU" sz="2000" b="0" dirty="0" err="1" smtClean="0"/>
              <a:t>Cnt</a:t>
            </a:r>
            <a:r>
              <a:rPr lang="en-US" altLang="ru-RU" sz="2000" b="0" dirty="0" smtClean="0"/>
              <a:t>[i+1], </a:t>
            </a:r>
            <a:r>
              <a:rPr lang="en-US" altLang="ru-RU" sz="2000" b="0" dirty="0" err="1" smtClean="0"/>
              <a:t>Cnt</a:t>
            </a:r>
            <a:r>
              <a:rPr lang="en-US" altLang="ru-RU" sz="2000" b="0" dirty="0" smtClean="0"/>
              <a:t>[i]);</a:t>
            </a:r>
            <a:endParaRPr lang="en-US" altLang="ru-RU" sz="2000" b="0" dirty="0" smtClean="0">
              <a:solidFill>
                <a:srgbClr val="0000CC"/>
              </a:solidFill>
            </a:endParaRP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r>
              <a:rPr lang="en-US" altLang="ru-RU" sz="2000" b="0" dirty="0" smtClean="0"/>
              <a:t>		</a:t>
            </a:r>
            <a:r>
              <a:rPr lang="en-US" altLang="ru-RU" sz="2000" b="0" dirty="0"/>
              <a:t>for i:=1 to N do	</a:t>
            </a:r>
            <a:r>
              <a:rPr lang="en-US" altLang="ru-RU" sz="2000" b="0" dirty="0" smtClean="0"/>
              <a:t>begin </a:t>
            </a: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r>
              <a:rPr lang="en-US" altLang="ru-RU" sz="2000" b="0" dirty="0" smtClean="0"/>
              <a:t>			</a:t>
            </a:r>
            <a:r>
              <a:rPr lang="en-US" altLang="ru-RU" sz="2000" b="0" dirty="0"/>
              <a:t> j := (A[i] </a:t>
            </a:r>
            <a:r>
              <a:rPr lang="en-US" altLang="ru-RU" sz="2000" b="0" dirty="0" err="1"/>
              <a:t>shr</a:t>
            </a:r>
            <a:r>
              <a:rPr lang="en-US" altLang="ru-RU" sz="2000" b="0" dirty="0"/>
              <a:t> (k*8)) and $FF</a:t>
            </a:r>
            <a:r>
              <a:rPr lang="en-US" altLang="ru-RU" sz="2000" b="0" dirty="0" smtClean="0"/>
              <a:t>;</a:t>
            </a: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r>
              <a:rPr lang="en-US" altLang="ru-RU" sz="2000" b="0" dirty="0"/>
              <a:t>	</a:t>
            </a:r>
            <a:r>
              <a:rPr lang="en-US" altLang="ru-RU" sz="2000" b="0" dirty="0" smtClean="0"/>
              <a:t>		B[ </a:t>
            </a:r>
            <a:r>
              <a:rPr lang="en-US" altLang="ru-RU" sz="2000" b="0" dirty="0" err="1" smtClean="0"/>
              <a:t>Cnt</a:t>
            </a:r>
            <a:r>
              <a:rPr lang="en-US" altLang="ru-RU" sz="2000" b="0" dirty="0" smtClean="0"/>
              <a:t>[j] ] := A[i];</a:t>
            </a: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r>
              <a:rPr lang="en-US" altLang="ru-RU" sz="2000" b="0" dirty="0"/>
              <a:t>	</a:t>
            </a:r>
            <a:r>
              <a:rPr lang="en-US" altLang="ru-RU" sz="2000" b="0" dirty="0" smtClean="0"/>
              <a:t>		</a:t>
            </a:r>
            <a:r>
              <a:rPr lang="en-US" altLang="ru-RU" sz="2000" b="0" dirty="0" err="1" smtClean="0"/>
              <a:t>Inc</a:t>
            </a:r>
            <a:r>
              <a:rPr lang="en-US" altLang="ru-RU" sz="2000" b="0" dirty="0" smtClean="0"/>
              <a:t>( </a:t>
            </a:r>
            <a:r>
              <a:rPr lang="en-US" altLang="ru-RU" sz="2000" b="0" dirty="0" err="1" smtClean="0"/>
              <a:t>Cnt</a:t>
            </a:r>
            <a:r>
              <a:rPr lang="en-US" altLang="ru-RU" sz="2000" b="0" dirty="0" smtClean="0"/>
              <a:t>[j] );</a:t>
            </a: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r>
              <a:rPr lang="en-US" altLang="ru-RU" sz="2000" b="0" dirty="0"/>
              <a:t>	</a:t>
            </a:r>
            <a:r>
              <a:rPr lang="en-US" altLang="ru-RU" sz="2000" b="0" dirty="0" smtClean="0"/>
              <a:t>		end;</a:t>
            </a:r>
            <a:endParaRPr lang="en-US" altLang="ru-RU" sz="2000" b="0" dirty="0"/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r>
              <a:rPr lang="en-US" altLang="ru-RU" sz="2000" b="0" dirty="0"/>
              <a:t>		end;</a:t>
            </a: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r>
              <a:rPr lang="en-US" altLang="ru-RU" sz="2000" b="0" dirty="0"/>
              <a:t>	for i:=1 to N </a:t>
            </a:r>
            <a:r>
              <a:rPr lang="en-US" altLang="ru-RU" sz="2000" b="0" dirty="0" smtClean="0"/>
              <a:t>do </a:t>
            </a:r>
            <a:r>
              <a:rPr lang="en-US" altLang="ru-RU" sz="2000" b="0" dirty="0"/>
              <a:t>Write( A[i] :2 </a:t>
            </a:r>
            <a:r>
              <a:rPr lang="en-US" altLang="ru-RU" sz="2000" b="0" dirty="0" smtClean="0"/>
              <a:t>);		</a:t>
            </a:r>
            <a:r>
              <a:rPr lang="en-US" altLang="ru-RU" sz="2000" b="0" i="1" dirty="0" smtClean="0">
                <a:solidFill>
                  <a:schemeClr val="bg1">
                    <a:lumMod val="65000"/>
                  </a:schemeClr>
                </a:solidFill>
              </a:rPr>
              <a:t>//</a:t>
            </a:r>
            <a:r>
              <a:rPr lang="ru-RU" altLang="ru-RU" sz="2000" b="0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ru-RU" altLang="ru-RU" sz="2000" b="0" i="1" dirty="0">
                <a:solidFill>
                  <a:schemeClr val="bg1">
                    <a:lumMod val="65000"/>
                  </a:schemeClr>
                </a:solidFill>
              </a:rPr>
              <a:t>выводим данные</a:t>
            </a:r>
            <a:endParaRPr lang="en-US" altLang="ru-RU" sz="2000" b="0" i="1" dirty="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tabLst>
                <a:tab pos="719138" algn="l"/>
                <a:tab pos="1074738" algn="l"/>
                <a:tab pos="1439863" algn="l"/>
                <a:tab pos="1795463" algn="l"/>
                <a:tab pos="2151063" algn="l"/>
                <a:tab pos="2514600" algn="l"/>
                <a:tab pos="2870200" algn="l"/>
                <a:tab pos="3225800" algn="l"/>
                <a:tab pos="3589338" algn="l"/>
                <a:tab pos="3944938" algn="l"/>
                <a:tab pos="4310063" algn="l"/>
                <a:tab pos="4665663" algn="l"/>
              </a:tabLst>
            </a:pPr>
            <a:r>
              <a:rPr lang="en-US" altLang="ru-RU" sz="2000" dirty="0" smtClean="0"/>
              <a:t>END.</a:t>
            </a:r>
            <a:endParaRPr lang="en-US" altLang="ru-RU" sz="2000" dirty="0"/>
          </a:p>
        </p:txBody>
      </p:sp>
    </p:spTree>
    <p:extLst>
      <p:ext uri="{BB962C8B-B14F-4D97-AF65-F5344CB8AC3E}">
        <p14:creationId xmlns:p14="http://schemas.microsoft.com/office/powerpoint/2010/main" val="682875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Оценка сложности</a:t>
            </a:r>
            <a:endParaRPr lang="ru-RU" sz="3200" i="1" smtClean="0">
              <a:solidFill>
                <a:schemeClr val="accent2"/>
              </a:solidFill>
            </a:endParaRPr>
          </a:p>
        </p:txBody>
      </p:sp>
      <p:sp>
        <p:nvSpPr>
          <p:cNvPr id="8195" name="Text Box 52"/>
          <p:cNvSpPr txBox="1">
            <a:spLocks noChangeArrowheads="1"/>
          </p:cNvSpPr>
          <p:nvPr/>
        </p:nvSpPr>
        <p:spPr bwMode="auto">
          <a:xfrm>
            <a:off x="0" y="1295400"/>
            <a:ext cx="914400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b="0" dirty="0" smtClean="0"/>
              <a:t>Подсчёт количества значений: </a:t>
            </a:r>
            <a:r>
              <a:rPr lang="ru-RU" altLang="ru-RU" sz="3200" b="0" dirty="0"/>
              <a:t>– </a:t>
            </a:r>
            <a:r>
              <a:rPr lang="ru-RU" altLang="ru-RU" sz="3200" b="0" dirty="0" smtClean="0"/>
              <a:t>количество  </a:t>
            </a:r>
            <a:r>
              <a:rPr lang="ru-RU" altLang="ru-RU" sz="3200" b="0" dirty="0" smtClean="0"/>
              <a:t>проходов равно кол-ву байт:</a:t>
            </a:r>
            <a:endParaRPr lang="ru-RU" altLang="ru-RU" sz="3200" b="0" dirty="0"/>
          </a:p>
          <a:p>
            <a:pPr eaLnBrk="1" hangingPunct="1">
              <a:spcBef>
                <a:spcPct val="50000"/>
              </a:spcBef>
            </a:pPr>
            <a:r>
              <a:rPr lang="en-US" altLang="ru-RU" sz="3200" b="0" dirty="0"/>
              <a:t>	</a:t>
            </a:r>
            <a:r>
              <a:rPr lang="ru-RU" altLang="ru-RU" sz="3200" b="0" dirty="0"/>
              <a:t>	</a:t>
            </a:r>
            <a:r>
              <a:rPr lang="en-US" altLang="ru-RU" sz="3200" dirty="0" smtClean="0">
                <a:cs typeface="Arial" charset="0"/>
              </a:rPr>
              <a:t>N·K </a:t>
            </a:r>
            <a:r>
              <a:rPr lang="ru-RU" altLang="ru-RU" sz="3200" dirty="0" smtClean="0">
                <a:cs typeface="Arial" charset="0"/>
              </a:rPr>
              <a:t>действий (!)</a:t>
            </a:r>
            <a:endParaRPr lang="en-US" altLang="ru-RU" sz="3200" dirty="0"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ru-RU" altLang="ru-RU" sz="3200" b="0" dirty="0" smtClean="0"/>
              <a:t>Вычисление позиций – </a:t>
            </a:r>
            <a:r>
              <a:rPr lang="ru-RU" altLang="ru-RU" sz="3200" dirty="0" smtClean="0"/>
              <a:t>+256</a:t>
            </a:r>
            <a:r>
              <a:rPr lang="en-US" altLang="ru-RU" sz="3200" dirty="0" smtClean="0"/>
              <a:t>·K</a:t>
            </a:r>
            <a:r>
              <a:rPr lang="ru-RU" altLang="ru-RU" sz="3200" dirty="0" smtClean="0"/>
              <a:t> </a:t>
            </a:r>
            <a:r>
              <a:rPr lang="ru-RU" altLang="ru-RU" sz="3200" b="0" dirty="0" smtClean="0"/>
              <a:t>действий.</a:t>
            </a:r>
            <a:r>
              <a:rPr lang="en-US" altLang="ru-RU" sz="3200" b="0" dirty="0" smtClean="0"/>
              <a:t/>
            </a:r>
            <a:br>
              <a:rPr lang="en-US" altLang="ru-RU" sz="3200" b="0" dirty="0" smtClean="0"/>
            </a:br>
            <a:r>
              <a:rPr lang="ru-RU" altLang="ru-RU" sz="3200" b="0" dirty="0" smtClean="0"/>
              <a:t>Генерация результата – 1 проход:</a:t>
            </a:r>
            <a:r>
              <a:rPr lang="en-US" altLang="ru-RU" sz="3200" b="0" dirty="0" smtClean="0"/>
              <a:t/>
            </a:r>
            <a:br>
              <a:rPr lang="en-US" altLang="ru-RU" sz="3200" b="0" dirty="0" smtClean="0"/>
            </a:br>
            <a:r>
              <a:rPr lang="en-US" altLang="ru-RU" sz="3200" b="0" dirty="0"/>
              <a:t>	</a:t>
            </a:r>
            <a:r>
              <a:rPr lang="ru-RU" altLang="ru-RU" sz="3200" b="0" dirty="0"/>
              <a:t>	</a:t>
            </a:r>
            <a:r>
              <a:rPr lang="ru-RU" altLang="ru-RU" sz="3200" b="0" dirty="0" smtClean="0"/>
              <a:t>+</a:t>
            </a:r>
            <a:r>
              <a:rPr lang="en-US" altLang="ru-RU" sz="3200" dirty="0" smtClean="0">
                <a:cs typeface="Arial" charset="0"/>
              </a:rPr>
              <a:t>N·K </a:t>
            </a:r>
            <a:r>
              <a:rPr lang="ru-RU" altLang="ru-RU" sz="3200" dirty="0">
                <a:cs typeface="Arial" charset="0"/>
              </a:rPr>
              <a:t>действий (!)</a:t>
            </a:r>
            <a:endParaRPr lang="en-US" altLang="ru-RU" sz="3200" dirty="0"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ru-RU" altLang="ru-RU" sz="3200" b="0" dirty="0" smtClean="0"/>
              <a:t>Итог:	</a:t>
            </a:r>
            <a:r>
              <a:rPr lang="en-US" altLang="ru-RU" sz="3200" dirty="0" smtClean="0"/>
              <a:t>N+256+N = 2·N +256 </a:t>
            </a:r>
            <a:r>
              <a:rPr lang="ru-RU" altLang="ru-RU" sz="3200" dirty="0" smtClean="0"/>
              <a:t>действий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3200" b="0" dirty="0" smtClean="0">
                <a:cs typeface="Arial" charset="0"/>
              </a:rPr>
              <a:t>Оценка</a:t>
            </a:r>
            <a:r>
              <a:rPr lang="en-US" altLang="ru-RU" sz="3200" b="0" dirty="0" smtClean="0">
                <a:cs typeface="Arial" charset="0"/>
              </a:rPr>
              <a:t> </a:t>
            </a:r>
            <a:r>
              <a:rPr lang="ru-RU" altLang="ru-RU" sz="3200" b="0" dirty="0" smtClean="0">
                <a:cs typeface="Arial" charset="0"/>
              </a:rPr>
              <a:t>сложности:</a:t>
            </a:r>
            <a:br>
              <a:rPr lang="ru-RU" altLang="ru-RU" sz="3200" b="0" dirty="0" smtClean="0">
                <a:cs typeface="Arial" charset="0"/>
              </a:rPr>
            </a:br>
            <a:r>
              <a:rPr lang="ru-RU" altLang="ru-RU" sz="3200" b="0" dirty="0" smtClean="0">
                <a:cs typeface="Arial" charset="0"/>
              </a:rPr>
              <a:t>		</a:t>
            </a:r>
            <a:r>
              <a:rPr lang="en-US" altLang="ru-RU" sz="3200" dirty="0" smtClean="0">
                <a:solidFill>
                  <a:srgbClr val="0000CC"/>
                </a:solidFill>
                <a:cs typeface="Arial" charset="0"/>
              </a:rPr>
              <a:t>M = O (N·K)</a:t>
            </a:r>
            <a:endParaRPr lang="ru-RU" altLang="ru-RU" sz="3200" dirty="0">
              <a:solidFill>
                <a:srgbClr val="0000CC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12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Сложность разных алгоритмов сортировки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52400" y="1295400"/>
            <a:ext cx="8991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b="0" dirty="0"/>
              <a:t>Сложность алгоритмов прямого выбора, вставок и «пузырька»: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04800" y="5791200"/>
            <a:ext cx="8382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b="0"/>
              <a:t>где   </a:t>
            </a:r>
            <a:r>
              <a:rPr lang="en-US" altLang="ru-RU" sz="3200" b="0"/>
              <a:t>N – </a:t>
            </a:r>
            <a:r>
              <a:rPr lang="ru-RU" altLang="ru-RU" sz="3200" b="0"/>
              <a:t>кол-во элементов, </a:t>
            </a:r>
            <a:br>
              <a:rPr lang="ru-RU" altLang="ru-RU" sz="3200" b="0"/>
            </a:br>
            <a:r>
              <a:rPr lang="ru-RU" altLang="ru-RU" sz="3200" b="0"/>
              <a:t>        </a:t>
            </a:r>
            <a:r>
              <a:rPr lang="en-US" altLang="ru-RU" sz="3200" b="0"/>
              <a:t>M – </a:t>
            </a:r>
            <a:r>
              <a:rPr lang="ru-RU" altLang="ru-RU" sz="3200" b="0"/>
              <a:t>сложность (кол-во действий)</a:t>
            </a:r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2332383" y="2408583"/>
            <a:ext cx="3124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4000" b="0" dirty="0"/>
              <a:t>M = O ( N</a:t>
            </a:r>
            <a:r>
              <a:rPr lang="ru-RU" altLang="ru-RU" sz="4000" b="0" baseline="30000" dirty="0"/>
              <a:t>2 </a:t>
            </a:r>
            <a:r>
              <a:rPr lang="en-US" altLang="ru-RU" sz="4000" b="0" dirty="0"/>
              <a:t>)</a:t>
            </a:r>
            <a:endParaRPr lang="ru-RU" altLang="ru-RU" sz="4000" b="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52400" y="3461095"/>
            <a:ext cx="8991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b="0" dirty="0"/>
              <a:t>Сложность алгоритмов </a:t>
            </a:r>
            <a:r>
              <a:rPr lang="en-US" altLang="ru-RU" sz="3200" b="0" dirty="0" err="1" smtClean="0"/>
              <a:t>QuickSort</a:t>
            </a:r>
            <a:r>
              <a:rPr lang="en-US" altLang="ru-RU" sz="3200" b="0" dirty="0" smtClean="0"/>
              <a:t> </a:t>
            </a:r>
            <a:r>
              <a:rPr lang="ru-RU" altLang="ru-RU" sz="3200" b="0" dirty="0" smtClean="0"/>
              <a:t>и сортировки слиянием (</a:t>
            </a:r>
            <a:r>
              <a:rPr lang="en-US" altLang="ru-RU" sz="3200" b="0" dirty="0" err="1" smtClean="0"/>
              <a:t>MergeSort</a:t>
            </a:r>
            <a:r>
              <a:rPr lang="ru-RU" altLang="ru-RU" sz="3200" b="0" dirty="0" smtClean="0"/>
              <a:t>):</a:t>
            </a:r>
            <a:endParaRPr lang="ru-RU" altLang="ru-RU" sz="3200" b="0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332382" y="4531208"/>
            <a:ext cx="475421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4000" b="0" dirty="0"/>
              <a:t>M = O ( </a:t>
            </a:r>
            <a:r>
              <a:rPr lang="en-US" altLang="ru-RU" sz="4000" b="0" dirty="0" smtClean="0"/>
              <a:t>N log(N) )</a:t>
            </a:r>
            <a:endParaRPr lang="ru-RU" altLang="ru-RU" sz="40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190500" y="1341783"/>
            <a:ext cx="8763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i="1" dirty="0" smtClean="0">
                <a:solidFill>
                  <a:srgbClr val="008000"/>
                </a:solidFill>
              </a:rPr>
              <a:t>Мега-ВОПРОС</a:t>
            </a:r>
            <a:r>
              <a:rPr lang="ru-RU" altLang="ru-RU" sz="3200" b="0" dirty="0" smtClean="0"/>
              <a:t>:</a:t>
            </a:r>
            <a:br>
              <a:rPr lang="ru-RU" altLang="ru-RU" sz="3200" b="0" dirty="0" smtClean="0"/>
            </a:br>
            <a:r>
              <a:rPr lang="ru-RU" altLang="ru-RU" sz="3200" b="0" dirty="0" smtClean="0"/>
              <a:t>А можно ли сортировать ещё быстрее?</a:t>
            </a:r>
            <a:endParaRPr lang="ru-RU" altLang="ru-RU" sz="3200" b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4000" b="1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Сложность разных алгоритмов сортировки</a:t>
            </a:r>
            <a:endParaRPr lang="ru-RU" sz="4000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90500" y="2590800"/>
            <a:ext cx="89535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i="1" dirty="0" smtClean="0">
                <a:solidFill>
                  <a:srgbClr val="008000"/>
                </a:solidFill>
              </a:rPr>
              <a:t>Отвечает Дональд Кнут</a:t>
            </a:r>
            <a:r>
              <a:rPr lang="ru-RU" altLang="ru-RU" sz="3200" b="0" dirty="0" smtClean="0"/>
              <a:t>: Увы! </a:t>
            </a:r>
            <a:endParaRPr lang="ru-RU" altLang="ru-RU" sz="3200" b="0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76200" y="3333502"/>
            <a:ext cx="90678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b="0" dirty="0" smtClean="0"/>
              <a:t>Используем </a:t>
            </a:r>
            <a:r>
              <a:rPr lang="ru-RU" altLang="ru-RU" sz="3200" i="1" dirty="0" smtClean="0">
                <a:solidFill>
                  <a:srgbClr val="0070C0"/>
                </a:solidFill>
              </a:rPr>
              <a:t>комбинаторный подход</a:t>
            </a:r>
            <a:r>
              <a:rPr lang="ru-RU" altLang="ru-RU" sz="3200" b="0" dirty="0" smtClean="0"/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3200" b="0" dirty="0" smtClean="0"/>
              <a:t>Каждый неупорядоченный массив считаем перестановкой «хороших» упорядоченных данных.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3200" b="0" dirty="0" smtClean="0"/>
              <a:t>Сортировка переводит любую перестановку чисел в упорядоченный набор.</a:t>
            </a:r>
            <a:endParaRPr lang="ru-RU" altLang="ru-RU" sz="3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40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Комбинаторный подход</a:t>
            </a:r>
            <a:endParaRPr lang="ru-RU" sz="4000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0" y="1563787"/>
            <a:ext cx="911087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b="0" i="1" dirty="0" smtClean="0"/>
              <a:t>Сортировка</a:t>
            </a:r>
            <a:r>
              <a:rPr lang="ru-RU" altLang="ru-RU" sz="3200" b="0" dirty="0" smtClean="0"/>
              <a:t> переводит любую перестановку в упорядоченный набор.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3200" b="0" dirty="0" smtClean="0"/>
              <a:t>Иными </a:t>
            </a:r>
            <a:r>
              <a:rPr lang="ru-RU" altLang="ru-RU" sz="3200" b="0" dirty="0"/>
              <a:t>словами, для </a:t>
            </a:r>
            <a:r>
              <a:rPr lang="ru-RU" altLang="ru-RU" sz="3200" b="0" dirty="0" smtClean="0"/>
              <a:t>каждого исходного набора данных </a:t>
            </a:r>
            <a:r>
              <a:rPr lang="ru-RU" altLang="ru-RU" sz="3200" b="0" i="1" dirty="0" smtClean="0"/>
              <a:t>Сортировка</a:t>
            </a:r>
            <a:r>
              <a:rPr lang="ru-RU" altLang="ru-RU" sz="3200" b="0" dirty="0" smtClean="0"/>
              <a:t> «знает», как надо переставить элементы.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3200" b="0" dirty="0" smtClean="0"/>
              <a:t>Сравнивая элементы, </a:t>
            </a:r>
            <a:r>
              <a:rPr lang="ru-RU" altLang="ru-RU" sz="3200" b="0" i="1" dirty="0" smtClean="0"/>
              <a:t>Сортировка</a:t>
            </a:r>
            <a:r>
              <a:rPr lang="ru-RU" altLang="ru-RU" sz="3200" b="0" dirty="0" smtClean="0"/>
              <a:t> как-бы подбирает правильную последовательность перестановки элементов.</a:t>
            </a:r>
          </a:p>
        </p:txBody>
      </p:sp>
    </p:spTree>
    <p:extLst>
      <p:ext uri="{BB962C8B-B14F-4D97-AF65-F5344CB8AC3E}">
        <p14:creationId xmlns:p14="http://schemas.microsoft.com/office/powerpoint/2010/main" val="3736289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40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Комбинаторный подход</a:t>
            </a:r>
            <a:endParaRPr lang="ru-RU" sz="4000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04800" y="2910243"/>
            <a:ext cx="152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b="0" dirty="0" smtClean="0"/>
              <a:t>5 </a:t>
            </a:r>
            <a:r>
              <a:rPr lang="ru-RU" altLang="ru-RU" sz="3200" b="0" dirty="0" smtClean="0">
                <a:solidFill>
                  <a:srgbClr val="C00000"/>
                </a:solidFill>
              </a:rPr>
              <a:t>7 6</a:t>
            </a:r>
            <a:r>
              <a:rPr lang="ru-RU" altLang="ru-RU" sz="3200" b="0" dirty="0" smtClean="0"/>
              <a:t> 9</a:t>
            </a:r>
            <a:endParaRPr lang="ru-RU" altLang="ru-RU" sz="3200" b="0" dirty="0" smtClean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21733" y="3365212"/>
            <a:ext cx="152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b="0" dirty="0" smtClean="0"/>
              <a:t>5 </a:t>
            </a:r>
            <a:r>
              <a:rPr lang="ru-RU" altLang="ru-RU" sz="3200" b="0" dirty="0" smtClean="0">
                <a:solidFill>
                  <a:srgbClr val="C00000"/>
                </a:solidFill>
              </a:rPr>
              <a:t>9</a:t>
            </a:r>
            <a:r>
              <a:rPr lang="ru-RU" altLang="ru-RU" sz="3200" b="0" dirty="0" smtClean="0"/>
              <a:t> 7 </a:t>
            </a:r>
            <a:r>
              <a:rPr lang="ru-RU" altLang="ru-RU" sz="3200" b="0" dirty="0" smtClean="0">
                <a:solidFill>
                  <a:srgbClr val="C00000"/>
                </a:solidFill>
              </a:rPr>
              <a:t>6</a:t>
            </a:r>
            <a:endParaRPr lang="ru-RU" altLang="ru-RU" sz="3200" b="0" dirty="0" smtClean="0">
              <a:solidFill>
                <a:srgbClr val="C00000"/>
              </a:solidFill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895600" y="3405289"/>
            <a:ext cx="152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dirty="0" smtClean="0">
                <a:solidFill>
                  <a:srgbClr val="008000"/>
                </a:solidFill>
              </a:rPr>
              <a:t>5 6 7 9</a:t>
            </a:r>
            <a:endParaRPr lang="ru-RU" altLang="ru-RU" sz="3200" dirty="0" smtClean="0">
              <a:solidFill>
                <a:srgbClr val="008000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30200" y="3810000"/>
            <a:ext cx="152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b="0" dirty="0" smtClean="0"/>
              <a:t>5 6 </a:t>
            </a:r>
            <a:r>
              <a:rPr lang="ru-RU" altLang="ru-RU" sz="3200" b="0" dirty="0" smtClean="0">
                <a:solidFill>
                  <a:srgbClr val="C00000"/>
                </a:solidFill>
              </a:rPr>
              <a:t>9 7</a:t>
            </a:r>
            <a:endParaRPr lang="ru-RU" altLang="ru-RU" sz="3200" b="0" dirty="0" smtClean="0">
              <a:solidFill>
                <a:srgbClr val="C00000"/>
              </a:solidFill>
            </a:endParaRPr>
          </a:p>
        </p:txBody>
      </p:sp>
      <p:cxnSp>
        <p:nvCxnSpPr>
          <p:cNvPr id="3" name="Прямая со стрелкой 2"/>
          <p:cNvCxnSpPr>
            <a:stCxn id="27" idx="3"/>
            <a:endCxn id="5" idx="1"/>
          </p:cNvCxnSpPr>
          <p:nvPr/>
        </p:nvCxnSpPr>
        <p:spPr bwMode="auto">
          <a:xfrm>
            <a:off x="1828800" y="1794618"/>
            <a:ext cx="1066800" cy="190305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CC"/>
            </a:solidFill>
            <a:prstDash val="sysDash"/>
            <a:round/>
            <a:headEnd type="diamond" w="sm" len="sm"/>
            <a:tailEnd type="stealth" w="sm" len="lg"/>
          </a:ln>
          <a:effectLst/>
        </p:spPr>
      </p:cxnSp>
      <p:cxnSp>
        <p:nvCxnSpPr>
          <p:cNvPr id="9" name="Прямая со стрелкой 8"/>
          <p:cNvCxnSpPr>
            <a:stCxn id="29" idx="3"/>
            <a:endCxn id="5" idx="1"/>
          </p:cNvCxnSpPr>
          <p:nvPr/>
        </p:nvCxnSpPr>
        <p:spPr bwMode="auto">
          <a:xfrm>
            <a:off x="1828800" y="2252132"/>
            <a:ext cx="1066800" cy="144554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CC"/>
            </a:solidFill>
            <a:prstDash val="sysDash"/>
            <a:round/>
            <a:headEnd type="diamond" w="sm" len="sm"/>
            <a:tailEnd type="stealth" w="sm" len="lg"/>
          </a:ln>
          <a:effectLst/>
        </p:spPr>
      </p:cxnSp>
      <p:cxnSp>
        <p:nvCxnSpPr>
          <p:cNvPr id="12" name="Прямая со стрелкой 11"/>
          <p:cNvCxnSpPr>
            <a:stCxn id="31" idx="3"/>
            <a:endCxn id="5" idx="1"/>
          </p:cNvCxnSpPr>
          <p:nvPr/>
        </p:nvCxnSpPr>
        <p:spPr bwMode="auto">
          <a:xfrm>
            <a:off x="1828800" y="2727381"/>
            <a:ext cx="1066800" cy="9702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CC"/>
            </a:solidFill>
            <a:prstDash val="sysDash"/>
            <a:round/>
            <a:headEnd type="diamond" w="sm" len="sm"/>
            <a:tailEnd type="stealth" w="sm" len="lg"/>
          </a:ln>
          <a:effectLst/>
        </p:spPr>
      </p:cxn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4419600" y="1108040"/>
            <a:ext cx="457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0" i="1" dirty="0" smtClean="0">
                <a:solidFill>
                  <a:srgbClr val="008000"/>
                </a:solidFill>
              </a:rPr>
              <a:t>Как п</a:t>
            </a:r>
            <a:r>
              <a:rPr lang="ru-RU" altLang="ru-RU" sz="2400" b="0" i="1" dirty="0" smtClean="0">
                <a:solidFill>
                  <a:srgbClr val="008000"/>
                </a:solidFill>
              </a:rPr>
              <a:t>ереставить элементы:</a:t>
            </a:r>
            <a:endParaRPr lang="ru-RU" altLang="ru-RU" sz="2400" b="0" i="1" dirty="0" smtClean="0">
              <a:solidFill>
                <a:srgbClr val="008000"/>
              </a:solidFill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304800" y="1502230"/>
            <a:ext cx="152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b="0" dirty="0" smtClean="0">
                <a:solidFill>
                  <a:srgbClr val="C00000"/>
                </a:solidFill>
              </a:rPr>
              <a:t>6 5</a:t>
            </a:r>
            <a:r>
              <a:rPr lang="ru-RU" altLang="ru-RU" sz="3200" b="0" dirty="0" smtClean="0"/>
              <a:t> 7 9</a:t>
            </a:r>
            <a:endParaRPr lang="ru-RU" altLang="ru-RU" sz="3200" b="0" dirty="0" smtClean="0"/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304800" y="1959744"/>
            <a:ext cx="152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b="0" dirty="0" smtClean="0">
                <a:solidFill>
                  <a:srgbClr val="C00000"/>
                </a:solidFill>
              </a:rPr>
              <a:t>7</a:t>
            </a:r>
            <a:r>
              <a:rPr lang="ru-RU" altLang="ru-RU" sz="3200" b="0" dirty="0" smtClean="0"/>
              <a:t> 6 </a:t>
            </a:r>
            <a:r>
              <a:rPr lang="ru-RU" altLang="ru-RU" sz="3200" b="0" dirty="0" smtClean="0">
                <a:solidFill>
                  <a:srgbClr val="C00000"/>
                </a:solidFill>
              </a:rPr>
              <a:t>5</a:t>
            </a:r>
            <a:r>
              <a:rPr lang="ru-RU" altLang="ru-RU" sz="3200" b="0" dirty="0" smtClean="0"/>
              <a:t> 9</a:t>
            </a:r>
            <a:endParaRPr lang="ru-RU" altLang="ru-RU" sz="3200" b="0" dirty="0" smtClean="0"/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304800" y="2434993"/>
            <a:ext cx="152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b="0" dirty="0" smtClean="0">
                <a:solidFill>
                  <a:srgbClr val="C00000"/>
                </a:solidFill>
              </a:rPr>
              <a:t>9</a:t>
            </a:r>
            <a:r>
              <a:rPr lang="ru-RU" altLang="ru-RU" sz="3200" b="0" dirty="0" smtClean="0"/>
              <a:t> 6 7 </a:t>
            </a:r>
            <a:r>
              <a:rPr lang="ru-RU" altLang="ru-RU" sz="3200" b="0" dirty="0" smtClean="0">
                <a:solidFill>
                  <a:srgbClr val="C00000"/>
                </a:solidFill>
              </a:rPr>
              <a:t>5</a:t>
            </a:r>
            <a:endParaRPr lang="ru-RU" altLang="ru-RU" sz="3200" b="0" dirty="0" smtClean="0">
              <a:solidFill>
                <a:srgbClr val="C00000"/>
              </a:solidFill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330200" y="4495800"/>
            <a:ext cx="152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b="0" dirty="0" smtClean="0">
                <a:solidFill>
                  <a:srgbClr val="C00000"/>
                </a:solidFill>
              </a:rPr>
              <a:t>9 7 6 5</a:t>
            </a:r>
            <a:endParaRPr lang="ru-RU" altLang="ru-RU" sz="3200" b="0" dirty="0" smtClean="0">
              <a:solidFill>
                <a:srgbClr val="C00000"/>
              </a:solidFill>
            </a:endParaRPr>
          </a:p>
        </p:txBody>
      </p:sp>
      <p:cxnSp>
        <p:nvCxnSpPr>
          <p:cNvPr id="41" name="Прямая со стрелкой 40"/>
          <p:cNvCxnSpPr>
            <a:stCxn id="10" idx="3"/>
            <a:endCxn id="5" idx="1"/>
          </p:cNvCxnSpPr>
          <p:nvPr/>
        </p:nvCxnSpPr>
        <p:spPr bwMode="auto">
          <a:xfrm>
            <a:off x="1828800" y="3202631"/>
            <a:ext cx="1066800" cy="49504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CC"/>
            </a:solidFill>
            <a:prstDash val="sysDash"/>
            <a:round/>
            <a:headEnd type="diamond" w="sm" len="sm"/>
            <a:tailEnd type="stealth" w="sm" len="lg"/>
          </a:ln>
          <a:effectLst/>
        </p:spPr>
      </p:cxnSp>
      <p:cxnSp>
        <p:nvCxnSpPr>
          <p:cNvPr id="42" name="Прямая со стрелкой 41"/>
          <p:cNvCxnSpPr>
            <a:stCxn id="4" idx="3"/>
            <a:endCxn id="5" idx="1"/>
          </p:cNvCxnSpPr>
          <p:nvPr/>
        </p:nvCxnSpPr>
        <p:spPr bwMode="auto">
          <a:xfrm>
            <a:off x="1845733" y="3657600"/>
            <a:ext cx="1049867" cy="4007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CC"/>
            </a:solidFill>
            <a:prstDash val="sysDash"/>
            <a:round/>
            <a:headEnd type="diamond" w="sm" len="sm"/>
            <a:tailEnd type="stealth" w="sm" len="lg"/>
          </a:ln>
          <a:effectLst/>
        </p:spPr>
      </p:cxnSp>
      <p:cxnSp>
        <p:nvCxnSpPr>
          <p:cNvPr id="43" name="Прямая со стрелкой 42"/>
          <p:cNvCxnSpPr>
            <a:stCxn id="6" idx="3"/>
            <a:endCxn id="5" idx="1"/>
          </p:cNvCxnSpPr>
          <p:nvPr/>
        </p:nvCxnSpPr>
        <p:spPr bwMode="auto">
          <a:xfrm flipV="1">
            <a:off x="1854200" y="3697677"/>
            <a:ext cx="1041400" cy="40471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CC"/>
            </a:solidFill>
            <a:prstDash val="sysDash"/>
            <a:round/>
            <a:headEnd type="diamond" w="sm" len="sm"/>
            <a:tailEnd type="stealth" w="sm" len="lg"/>
          </a:ln>
          <a:effectLst/>
        </p:spPr>
      </p:cxnSp>
      <p:cxnSp>
        <p:nvCxnSpPr>
          <p:cNvPr id="49" name="Прямая со стрелкой 48"/>
          <p:cNvCxnSpPr>
            <a:stCxn id="33" idx="3"/>
            <a:endCxn id="5" idx="1"/>
          </p:cNvCxnSpPr>
          <p:nvPr/>
        </p:nvCxnSpPr>
        <p:spPr bwMode="auto">
          <a:xfrm flipV="1">
            <a:off x="1854200" y="3697677"/>
            <a:ext cx="1041400" cy="109051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CC"/>
            </a:solidFill>
            <a:prstDash val="sysDash"/>
            <a:round/>
            <a:headEnd type="diamond" w="sm" len="sm"/>
            <a:tailEnd type="stealth" w="sm" len="lg"/>
          </a:ln>
          <a:effectLst/>
        </p:spPr>
      </p:cxnSp>
      <p:sp>
        <p:nvSpPr>
          <p:cNvPr id="64" name="Text Box 5"/>
          <p:cNvSpPr txBox="1">
            <a:spLocks noChangeArrowheads="1"/>
          </p:cNvSpPr>
          <p:nvPr/>
        </p:nvSpPr>
        <p:spPr bwMode="auto">
          <a:xfrm>
            <a:off x="313266" y="5257800"/>
            <a:ext cx="152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b="0" dirty="0" smtClean="0">
                <a:solidFill>
                  <a:srgbClr val="C00000"/>
                </a:solidFill>
              </a:rPr>
              <a:t>7 9 5 6</a:t>
            </a:r>
            <a:endParaRPr lang="ru-RU" altLang="ru-RU" sz="3200" b="0" dirty="0" smtClean="0">
              <a:solidFill>
                <a:srgbClr val="C00000"/>
              </a:solidFill>
            </a:endParaRPr>
          </a:p>
        </p:txBody>
      </p:sp>
      <p:cxnSp>
        <p:nvCxnSpPr>
          <p:cNvPr id="65" name="Прямая со стрелкой 64"/>
          <p:cNvCxnSpPr>
            <a:stCxn id="64" idx="3"/>
            <a:endCxn id="5" idx="1"/>
          </p:cNvCxnSpPr>
          <p:nvPr/>
        </p:nvCxnSpPr>
        <p:spPr bwMode="auto">
          <a:xfrm flipV="1">
            <a:off x="1837266" y="3697677"/>
            <a:ext cx="1058334" cy="185251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CC"/>
            </a:solidFill>
            <a:prstDash val="sysDash"/>
            <a:round/>
            <a:headEnd type="diamond" w="sm" len="sm"/>
            <a:tailEnd type="stealth" w="sm" len="lg"/>
          </a:ln>
          <a:effectLst/>
        </p:spPr>
      </p:cxnSp>
      <p:grpSp>
        <p:nvGrpSpPr>
          <p:cNvPr id="109" name="Группа 108"/>
          <p:cNvGrpSpPr/>
          <p:nvPr/>
        </p:nvGrpSpPr>
        <p:grpSpPr>
          <a:xfrm>
            <a:off x="5791200" y="1563786"/>
            <a:ext cx="3352800" cy="4217234"/>
            <a:chOff x="4555067" y="1563786"/>
            <a:chExt cx="4588933" cy="4217234"/>
          </a:xfrm>
        </p:grpSpPr>
        <p:sp>
          <p:nvSpPr>
            <p:cNvPr id="16" name="Text Box 5"/>
            <p:cNvSpPr txBox="1">
              <a:spLocks noChangeArrowheads="1"/>
            </p:cNvSpPr>
            <p:nvPr/>
          </p:nvSpPr>
          <p:spPr bwMode="auto">
            <a:xfrm>
              <a:off x="4555067" y="1563786"/>
              <a:ext cx="45720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400" b="0" dirty="0" smtClean="0"/>
                <a:t>[</a:t>
              </a:r>
              <a:r>
                <a:rPr lang="ru-RU" altLang="ru-RU" sz="2400" b="0" dirty="0" smtClean="0"/>
                <a:t>1</a:t>
              </a:r>
              <a:r>
                <a:rPr lang="en-US" altLang="ru-RU" sz="2400" b="0" dirty="0" smtClean="0"/>
                <a:t>]</a:t>
              </a:r>
              <a:r>
                <a:rPr lang="en-US" altLang="ru-RU" sz="2400" b="0" dirty="0" smtClean="0">
                  <a:sym typeface="Symbol"/>
                </a:rPr>
                <a:t></a:t>
              </a:r>
              <a:r>
                <a:rPr lang="en-US" altLang="ru-RU" sz="2400" b="0" dirty="0" smtClean="0"/>
                <a:t>[</a:t>
              </a:r>
              <a:r>
                <a:rPr lang="ru-RU" altLang="ru-RU" sz="2400" b="0" dirty="0" smtClean="0"/>
                <a:t>2</a:t>
              </a:r>
              <a:r>
                <a:rPr lang="en-US" altLang="ru-RU" sz="2400" b="0" dirty="0" smtClean="0"/>
                <a:t>]</a:t>
              </a:r>
              <a:endParaRPr lang="ru-RU" altLang="ru-RU" sz="2400" b="0" dirty="0" smtClean="0">
                <a:solidFill>
                  <a:srgbClr val="C00000"/>
                </a:solidFill>
              </a:endParaRPr>
            </a:p>
          </p:txBody>
        </p:sp>
        <p:sp>
          <p:nvSpPr>
            <p:cNvPr id="18" name="Text Box 5"/>
            <p:cNvSpPr txBox="1">
              <a:spLocks noChangeArrowheads="1"/>
            </p:cNvSpPr>
            <p:nvPr/>
          </p:nvSpPr>
          <p:spPr bwMode="auto">
            <a:xfrm>
              <a:off x="4572000" y="3871555"/>
              <a:ext cx="45720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400" b="0" dirty="0" smtClean="0"/>
                <a:t>[3]</a:t>
              </a:r>
              <a:r>
                <a:rPr lang="en-US" altLang="ru-RU" sz="2400" b="0" dirty="0" smtClean="0">
                  <a:sym typeface="Symbol"/>
                </a:rPr>
                <a:t></a:t>
              </a:r>
              <a:r>
                <a:rPr lang="en-US" altLang="ru-RU" sz="2400" b="0" dirty="0" smtClean="0"/>
                <a:t>[4]</a:t>
              </a:r>
              <a:endParaRPr lang="ru-RU" altLang="ru-RU" sz="2400" b="0" dirty="0" smtClean="0">
                <a:solidFill>
                  <a:srgbClr val="C00000"/>
                </a:solidFill>
              </a:endParaRPr>
            </a:p>
          </p:txBody>
        </p:sp>
        <p:sp>
          <p:nvSpPr>
            <p:cNvPr id="19" name="Text Box 5"/>
            <p:cNvSpPr txBox="1">
              <a:spLocks noChangeArrowheads="1"/>
            </p:cNvSpPr>
            <p:nvPr/>
          </p:nvSpPr>
          <p:spPr bwMode="auto">
            <a:xfrm>
              <a:off x="4572000" y="4557354"/>
              <a:ext cx="45720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400" b="0" dirty="0" smtClean="0"/>
                <a:t>[</a:t>
              </a:r>
              <a:r>
                <a:rPr lang="ru-RU" altLang="ru-RU" sz="2400" b="0" dirty="0" smtClean="0"/>
                <a:t>1</a:t>
              </a:r>
              <a:r>
                <a:rPr lang="en-US" altLang="ru-RU" sz="2400" b="0" dirty="0" smtClean="0"/>
                <a:t>]</a:t>
              </a:r>
              <a:r>
                <a:rPr lang="en-US" altLang="ru-RU" sz="2400" b="0" dirty="0" smtClean="0">
                  <a:sym typeface="Symbol"/>
                </a:rPr>
                <a:t></a:t>
              </a:r>
              <a:r>
                <a:rPr lang="en-US" altLang="ru-RU" sz="2400" b="0" dirty="0" smtClean="0"/>
                <a:t>[4]</a:t>
              </a:r>
              <a:r>
                <a:rPr lang="ru-RU" altLang="ru-RU" sz="2400" b="0" dirty="0" smtClean="0"/>
                <a:t>, </a:t>
              </a:r>
              <a:r>
                <a:rPr lang="en-US" altLang="ru-RU" sz="2400" b="0" dirty="0" smtClean="0"/>
                <a:t>[</a:t>
              </a:r>
              <a:r>
                <a:rPr lang="ru-RU" altLang="ru-RU" sz="2400" b="0" dirty="0" smtClean="0"/>
                <a:t>2</a:t>
              </a:r>
              <a:r>
                <a:rPr lang="en-US" altLang="ru-RU" sz="2400" b="0" dirty="0" smtClean="0"/>
                <a:t>]</a:t>
              </a:r>
              <a:r>
                <a:rPr lang="en-US" altLang="ru-RU" sz="2400" b="0" dirty="0">
                  <a:sym typeface="Symbol"/>
                </a:rPr>
                <a:t></a:t>
              </a:r>
              <a:r>
                <a:rPr lang="en-US" altLang="ru-RU" sz="2400" b="0" dirty="0" smtClean="0"/>
                <a:t>[</a:t>
              </a:r>
              <a:r>
                <a:rPr lang="ru-RU" altLang="ru-RU" sz="2400" b="0" dirty="0" smtClean="0"/>
                <a:t>3</a:t>
              </a:r>
              <a:r>
                <a:rPr lang="en-US" altLang="ru-RU" sz="2400" b="0" dirty="0" smtClean="0"/>
                <a:t>]</a:t>
              </a:r>
              <a:endParaRPr lang="ru-RU" altLang="ru-RU" sz="2400" b="0" dirty="0" smtClean="0">
                <a:solidFill>
                  <a:srgbClr val="C00000"/>
                </a:solidFill>
              </a:endParaRPr>
            </a:p>
          </p:txBody>
        </p:sp>
        <p:sp>
          <p:nvSpPr>
            <p:cNvPr id="34" name="Text Box 5"/>
            <p:cNvSpPr txBox="1">
              <a:spLocks noChangeArrowheads="1"/>
            </p:cNvSpPr>
            <p:nvPr/>
          </p:nvSpPr>
          <p:spPr bwMode="auto">
            <a:xfrm>
              <a:off x="4572000" y="2496547"/>
              <a:ext cx="45720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400" b="0" dirty="0" smtClean="0"/>
                <a:t>[</a:t>
              </a:r>
              <a:r>
                <a:rPr lang="ru-RU" altLang="ru-RU" sz="2400" b="0" dirty="0" smtClean="0"/>
                <a:t>1</a:t>
              </a:r>
              <a:r>
                <a:rPr lang="en-US" altLang="ru-RU" sz="2400" b="0" dirty="0" smtClean="0"/>
                <a:t>]</a:t>
              </a:r>
              <a:r>
                <a:rPr lang="en-US" altLang="ru-RU" sz="2400" b="0" dirty="0" smtClean="0">
                  <a:sym typeface="Symbol"/>
                </a:rPr>
                <a:t></a:t>
              </a:r>
              <a:r>
                <a:rPr lang="en-US" altLang="ru-RU" sz="2400" b="0" dirty="0" smtClean="0"/>
                <a:t>[4]</a:t>
              </a:r>
              <a:endParaRPr lang="ru-RU" altLang="ru-RU" sz="2400" b="0" dirty="0" smtClean="0">
                <a:solidFill>
                  <a:srgbClr val="C00000"/>
                </a:solidFill>
              </a:endParaRPr>
            </a:p>
          </p:txBody>
        </p:sp>
        <p:sp>
          <p:nvSpPr>
            <p:cNvPr id="60" name="Text Box 5"/>
            <p:cNvSpPr txBox="1">
              <a:spLocks noChangeArrowheads="1"/>
            </p:cNvSpPr>
            <p:nvPr/>
          </p:nvSpPr>
          <p:spPr bwMode="auto">
            <a:xfrm>
              <a:off x="4572000" y="2021299"/>
              <a:ext cx="45720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400" b="0" dirty="0" smtClean="0"/>
                <a:t>[</a:t>
              </a:r>
              <a:r>
                <a:rPr lang="ru-RU" altLang="ru-RU" sz="2400" b="0" dirty="0" smtClean="0"/>
                <a:t>1</a:t>
              </a:r>
              <a:r>
                <a:rPr lang="en-US" altLang="ru-RU" sz="2400" b="0" dirty="0" smtClean="0"/>
                <a:t>]</a:t>
              </a:r>
              <a:r>
                <a:rPr lang="en-US" altLang="ru-RU" sz="2400" b="0" dirty="0" smtClean="0">
                  <a:sym typeface="Symbol"/>
                </a:rPr>
                <a:t></a:t>
              </a:r>
              <a:r>
                <a:rPr lang="en-US" altLang="ru-RU" sz="2400" b="0" dirty="0" smtClean="0"/>
                <a:t>[</a:t>
              </a:r>
              <a:r>
                <a:rPr lang="ru-RU" altLang="ru-RU" sz="2400" b="0" dirty="0" smtClean="0"/>
                <a:t>3</a:t>
              </a:r>
              <a:r>
                <a:rPr lang="en-US" altLang="ru-RU" sz="2400" b="0" dirty="0" smtClean="0"/>
                <a:t>]</a:t>
              </a:r>
              <a:endParaRPr lang="ru-RU" altLang="ru-RU" sz="2400" b="0" dirty="0" smtClean="0">
                <a:solidFill>
                  <a:srgbClr val="C00000"/>
                </a:solidFill>
              </a:endParaRPr>
            </a:p>
          </p:txBody>
        </p:sp>
        <p:sp>
          <p:nvSpPr>
            <p:cNvPr id="61" name="Text Box 5"/>
            <p:cNvSpPr txBox="1">
              <a:spLocks noChangeArrowheads="1"/>
            </p:cNvSpPr>
            <p:nvPr/>
          </p:nvSpPr>
          <p:spPr bwMode="auto">
            <a:xfrm>
              <a:off x="4572000" y="2971798"/>
              <a:ext cx="45720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400" b="0" dirty="0" smtClean="0"/>
                <a:t>[</a:t>
              </a:r>
              <a:r>
                <a:rPr lang="ru-RU" altLang="ru-RU" sz="2400" b="0" dirty="0" smtClean="0"/>
                <a:t>2</a:t>
              </a:r>
              <a:r>
                <a:rPr lang="en-US" altLang="ru-RU" sz="2400" b="0" dirty="0" smtClean="0"/>
                <a:t>]</a:t>
              </a:r>
              <a:r>
                <a:rPr lang="en-US" altLang="ru-RU" sz="2400" b="0" dirty="0" smtClean="0">
                  <a:sym typeface="Symbol"/>
                </a:rPr>
                <a:t></a:t>
              </a:r>
              <a:r>
                <a:rPr lang="en-US" altLang="ru-RU" sz="2400" b="0" dirty="0" smtClean="0"/>
                <a:t>[</a:t>
              </a:r>
              <a:r>
                <a:rPr lang="ru-RU" altLang="ru-RU" sz="2400" b="0" dirty="0" smtClean="0"/>
                <a:t>3</a:t>
              </a:r>
              <a:r>
                <a:rPr lang="en-US" altLang="ru-RU" sz="2400" b="0" dirty="0" smtClean="0"/>
                <a:t>]</a:t>
              </a:r>
              <a:endParaRPr lang="ru-RU" altLang="ru-RU" sz="2400" b="0" dirty="0" smtClean="0">
                <a:solidFill>
                  <a:srgbClr val="C00000"/>
                </a:solidFill>
              </a:endParaRPr>
            </a:p>
          </p:txBody>
        </p:sp>
        <p:sp>
          <p:nvSpPr>
            <p:cNvPr id="62" name="Text Box 5"/>
            <p:cNvSpPr txBox="1">
              <a:spLocks noChangeArrowheads="1"/>
            </p:cNvSpPr>
            <p:nvPr/>
          </p:nvSpPr>
          <p:spPr bwMode="auto">
            <a:xfrm>
              <a:off x="4572000" y="3426767"/>
              <a:ext cx="45720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400" b="0" dirty="0" smtClean="0"/>
                <a:t>[</a:t>
              </a:r>
              <a:r>
                <a:rPr lang="ru-RU" altLang="ru-RU" sz="2400" b="0" dirty="0" smtClean="0"/>
                <a:t>2</a:t>
              </a:r>
              <a:r>
                <a:rPr lang="en-US" altLang="ru-RU" sz="2400" b="0" dirty="0" smtClean="0"/>
                <a:t>]</a:t>
              </a:r>
              <a:r>
                <a:rPr lang="en-US" altLang="ru-RU" sz="2400" b="0" dirty="0" smtClean="0">
                  <a:sym typeface="Symbol"/>
                </a:rPr>
                <a:t></a:t>
              </a:r>
              <a:r>
                <a:rPr lang="en-US" altLang="ru-RU" sz="2400" b="0" dirty="0" smtClean="0"/>
                <a:t>[4]</a:t>
              </a:r>
              <a:endParaRPr lang="ru-RU" altLang="ru-RU" sz="2400" b="0" dirty="0" smtClean="0">
                <a:solidFill>
                  <a:srgbClr val="C00000"/>
                </a:solidFill>
              </a:endParaRPr>
            </a:p>
          </p:txBody>
        </p:sp>
        <p:sp>
          <p:nvSpPr>
            <p:cNvPr id="85" name="Text Box 5"/>
            <p:cNvSpPr txBox="1">
              <a:spLocks noChangeArrowheads="1"/>
            </p:cNvSpPr>
            <p:nvPr/>
          </p:nvSpPr>
          <p:spPr bwMode="auto">
            <a:xfrm>
              <a:off x="4572000" y="5319355"/>
              <a:ext cx="45720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400" b="0" dirty="0" smtClean="0"/>
                <a:t>[</a:t>
              </a:r>
              <a:r>
                <a:rPr lang="ru-RU" altLang="ru-RU" sz="2400" b="0" dirty="0" smtClean="0"/>
                <a:t>1</a:t>
              </a:r>
              <a:r>
                <a:rPr lang="en-US" altLang="ru-RU" sz="2400" b="0" dirty="0" smtClean="0"/>
                <a:t>]</a:t>
              </a:r>
              <a:r>
                <a:rPr lang="en-US" altLang="ru-RU" sz="2400" b="0" dirty="0" smtClean="0">
                  <a:sym typeface="Symbol"/>
                </a:rPr>
                <a:t></a:t>
              </a:r>
              <a:r>
                <a:rPr lang="en-US" altLang="ru-RU" sz="2400" b="0" dirty="0" smtClean="0"/>
                <a:t>[</a:t>
              </a:r>
              <a:r>
                <a:rPr lang="ru-RU" altLang="ru-RU" sz="2400" b="0" dirty="0" smtClean="0"/>
                <a:t>3</a:t>
              </a:r>
              <a:r>
                <a:rPr lang="en-US" altLang="ru-RU" sz="2400" b="0" dirty="0" smtClean="0"/>
                <a:t>]</a:t>
              </a:r>
              <a:r>
                <a:rPr lang="ru-RU" altLang="ru-RU" sz="2400" b="0" dirty="0" smtClean="0"/>
                <a:t>, </a:t>
              </a:r>
              <a:r>
                <a:rPr lang="en-US" altLang="ru-RU" sz="2400" b="0" dirty="0" smtClean="0"/>
                <a:t>[</a:t>
              </a:r>
              <a:r>
                <a:rPr lang="ru-RU" altLang="ru-RU" sz="2400" b="0" dirty="0" smtClean="0"/>
                <a:t>2</a:t>
              </a:r>
              <a:r>
                <a:rPr lang="en-US" altLang="ru-RU" sz="2400" b="0" dirty="0" smtClean="0"/>
                <a:t>]</a:t>
              </a:r>
              <a:r>
                <a:rPr lang="en-US" altLang="ru-RU" sz="2400" b="0" dirty="0">
                  <a:sym typeface="Symbol"/>
                </a:rPr>
                <a:t></a:t>
              </a:r>
              <a:r>
                <a:rPr lang="en-US" altLang="ru-RU" sz="2400" b="0" dirty="0" smtClean="0"/>
                <a:t>[</a:t>
              </a:r>
              <a:r>
                <a:rPr lang="ru-RU" altLang="ru-RU" sz="2400" b="0" dirty="0" smtClean="0"/>
                <a:t>4</a:t>
              </a:r>
              <a:r>
                <a:rPr lang="en-US" altLang="ru-RU" sz="2400" b="0" dirty="0" smtClean="0"/>
                <a:t>]</a:t>
              </a:r>
              <a:endParaRPr lang="ru-RU" altLang="ru-RU" sz="2400" b="0" dirty="0" smtClean="0">
                <a:solidFill>
                  <a:srgbClr val="C00000"/>
                </a:solidFill>
              </a:endParaRPr>
            </a:p>
          </p:txBody>
        </p:sp>
      </p:grpSp>
      <p:cxnSp>
        <p:nvCxnSpPr>
          <p:cNvPr id="87" name="Прямая со стрелкой 86"/>
          <p:cNvCxnSpPr/>
          <p:nvPr/>
        </p:nvCxnSpPr>
        <p:spPr bwMode="auto">
          <a:xfrm>
            <a:off x="457200" y="5019019"/>
            <a:ext cx="1219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stealth" w="sm" len="lg"/>
          </a:ln>
          <a:effectLst/>
        </p:spPr>
      </p:cxnSp>
      <p:cxnSp>
        <p:nvCxnSpPr>
          <p:cNvPr id="89" name="Прямая со стрелкой 88"/>
          <p:cNvCxnSpPr/>
          <p:nvPr/>
        </p:nvCxnSpPr>
        <p:spPr bwMode="auto">
          <a:xfrm flipH="1">
            <a:off x="457200" y="5080575"/>
            <a:ext cx="1219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stealth" w="sm" len="lg"/>
          </a:ln>
          <a:effectLst/>
        </p:spPr>
      </p:cxnSp>
      <p:sp>
        <p:nvSpPr>
          <p:cNvPr id="90" name="Дуга 89"/>
          <p:cNvSpPr/>
          <p:nvPr/>
        </p:nvSpPr>
        <p:spPr bwMode="auto">
          <a:xfrm>
            <a:off x="723900" y="5763830"/>
            <a:ext cx="685800" cy="157490"/>
          </a:xfrm>
          <a:prstGeom prst="arc">
            <a:avLst>
              <a:gd name="adj1" fmla="val 18936475"/>
              <a:gd name="adj2" fmla="val 13393507"/>
            </a:avLst>
          </a:prstGeom>
          <a:noFill/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stealth" w="sm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2" name="Прямая соединительная линия 91"/>
          <p:cNvCxnSpPr>
            <a:stCxn id="16" idx="1"/>
          </p:cNvCxnSpPr>
          <p:nvPr/>
        </p:nvCxnSpPr>
        <p:spPr bwMode="auto">
          <a:xfrm flipH="1">
            <a:off x="2057402" y="1794619"/>
            <a:ext cx="373379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Прямая соединительная линия 93"/>
          <p:cNvCxnSpPr>
            <a:stCxn id="34" idx="1"/>
          </p:cNvCxnSpPr>
          <p:nvPr/>
        </p:nvCxnSpPr>
        <p:spPr bwMode="auto">
          <a:xfrm flipH="1" flipV="1">
            <a:off x="2514600" y="2727379"/>
            <a:ext cx="3288972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Прямая соединительная линия 94"/>
          <p:cNvCxnSpPr>
            <a:stCxn id="19" idx="1"/>
          </p:cNvCxnSpPr>
          <p:nvPr/>
        </p:nvCxnSpPr>
        <p:spPr bwMode="auto">
          <a:xfrm flipH="1">
            <a:off x="2438400" y="4788187"/>
            <a:ext cx="3365172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Прямая соединительная линия 95"/>
          <p:cNvCxnSpPr>
            <a:stCxn id="18" idx="1"/>
          </p:cNvCxnSpPr>
          <p:nvPr/>
        </p:nvCxnSpPr>
        <p:spPr bwMode="auto">
          <a:xfrm flipH="1">
            <a:off x="2819400" y="4102388"/>
            <a:ext cx="298417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Прямая соединительная линия 96"/>
          <p:cNvCxnSpPr>
            <a:stCxn id="85" idx="1"/>
          </p:cNvCxnSpPr>
          <p:nvPr/>
        </p:nvCxnSpPr>
        <p:spPr bwMode="auto">
          <a:xfrm flipH="1">
            <a:off x="2057401" y="5550188"/>
            <a:ext cx="3746171" cy="2145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Прямая соединительная линия 97"/>
          <p:cNvCxnSpPr>
            <a:stCxn id="60" idx="1"/>
          </p:cNvCxnSpPr>
          <p:nvPr/>
        </p:nvCxnSpPr>
        <p:spPr bwMode="auto">
          <a:xfrm flipH="1">
            <a:off x="2286000" y="2252132"/>
            <a:ext cx="3517572" cy="180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Прямая соединительная линия 104"/>
          <p:cNvCxnSpPr>
            <a:stCxn id="61" idx="1"/>
          </p:cNvCxnSpPr>
          <p:nvPr/>
        </p:nvCxnSpPr>
        <p:spPr bwMode="auto">
          <a:xfrm flipH="1">
            <a:off x="2743200" y="3202631"/>
            <a:ext cx="3060372" cy="1947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752836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3130" y="1143000"/>
            <a:ext cx="9110870" cy="2693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b="0" dirty="0" smtClean="0"/>
              <a:t>Для </a:t>
            </a:r>
            <a:r>
              <a:rPr lang="en-US" altLang="ru-RU" sz="3200" b="0" dirty="0" smtClean="0"/>
              <a:t>N </a:t>
            </a:r>
            <a:r>
              <a:rPr lang="ru-RU" altLang="ru-RU" sz="3200" b="0" dirty="0" smtClean="0"/>
              <a:t>элементов имеется </a:t>
            </a:r>
            <a:r>
              <a:rPr lang="en-US" altLang="ru-RU" sz="3200" dirty="0" smtClean="0"/>
              <a:t>Q= N!</a:t>
            </a:r>
            <a:r>
              <a:rPr lang="en-US" altLang="ru-RU" sz="3200" b="0" dirty="0" smtClean="0"/>
              <a:t> </a:t>
            </a:r>
            <a:r>
              <a:rPr lang="ru-RU" altLang="ru-RU" sz="3200" b="0" dirty="0" smtClean="0"/>
              <a:t>перестановок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3200" b="0" dirty="0" smtClean="0"/>
              <a:t>Чтобы выбрать 1 вариант из </a:t>
            </a:r>
            <a:r>
              <a:rPr lang="en-US" altLang="ru-RU" sz="3200" b="0" dirty="0" smtClean="0"/>
              <a:t>Q</a:t>
            </a:r>
            <a:r>
              <a:rPr lang="ru-RU" altLang="ru-RU" sz="3200" b="0" dirty="0" smtClean="0"/>
              <a:t>, надо сделать 	</a:t>
            </a:r>
            <a:r>
              <a:rPr lang="en-US" altLang="ru-RU" sz="3200" dirty="0" smtClean="0"/>
              <a:t>M = log</a:t>
            </a:r>
            <a:r>
              <a:rPr lang="en-US" altLang="ru-RU" sz="3200" baseline="-25000" dirty="0" smtClean="0"/>
              <a:t>2</a:t>
            </a:r>
            <a:r>
              <a:rPr lang="en-US" altLang="ru-RU" sz="3200" dirty="0" smtClean="0"/>
              <a:t> (Q)</a:t>
            </a:r>
            <a:r>
              <a:rPr lang="en-US" altLang="ru-RU" sz="3200" b="0" dirty="0" smtClean="0"/>
              <a:t> </a:t>
            </a:r>
            <a:r>
              <a:rPr lang="ru-RU" altLang="ru-RU" sz="3200" b="0" dirty="0" smtClean="0"/>
              <a:t>	сравнений </a:t>
            </a:r>
            <a:br>
              <a:rPr lang="ru-RU" altLang="ru-RU" sz="3200" b="0" dirty="0" smtClean="0"/>
            </a:br>
            <a:r>
              <a:rPr lang="ru-RU" altLang="ru-RU" sz="3200" b="0" dirty="0" smtClean="0"/>
              <a:t>(по аналогии с бинарным поиском).</a:t>
            </a:r>
            <a:br>
              <a:rPr lang="ru-RU" altLang="ru-RU" sz="3200" b="0" dirty="0" smtClean="0"/>
            </a:br>
            <a:r>
              <a:rPr lang="ru-RU" altLang="ru-RU" sz="2500" b="0" i="1" dirty="0" smtClean="0">
                <a:solidFill>
                  <a:srgbClr val="CC00FF"/>
                </a:solidFill>
              </a:rPr>
              <a:t>Точное доказательство – в рамках теории информации.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40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Комбинаторный подход</a:t>
            </a:r>
            <a:endParaRPr lang="ru-RU" sz="4000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3130" y="4135138"/>
            <a:ext cx="911087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b="0" dirty="0" smtClean="0"/>
              <a:t>Итог: любая универсальная сортировка должна сделать </a:t>
            </a:r>
            <a:r>
              <a:rPr lang="en-US" altLang="ru-RU" sz="3200" dirty="0" smtClean="0"/>
              <a:t>M ≥ log</a:t>
            </a:r>
            <a:r>
              <a:rPr lang="en-US" altLang="ru-RU" sz="3200" baseline="-25000" dirty="0" smtClean="0"/>
              <a:t>2</a:t>
            </a:r>
            <a:r>
              <a:rPr lang="en-US" altLang="ru-RU" sz="3200" dirty="0" smtClean="0"/>
              <a:t>(N!)</a:t>
            </a:r>
            <a:r>
              <a:rPr lang="en-US" altLang="ru-RU" sz="3200" b="0" dirty="0" smtClean="0"/>
              <a:t> </a:t>
            </a:r>
            <a:r>
              <a:rPr lang="ru-RU" altLang="ru-RU" sz="3200" b="0" dirty="0" smtClean="0"/>
              <a:t>сравнений!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3200" b="0" dirty="0" smtClean="0"/>
              <a:t>Для больших </a:t>
            </a:r>
            <a:r>
              <a:rPr lang="en-US" altLang="ru-RU" sz="3200" b="0" dirty="0" smtClean="0"/>
              <a:t>N (N&gt;&gt;1)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3200" b="0" dirty="0"/>
              <a:t>	</a:t>
            </a:r>
            <a:r>
              <a:rPr lang="en-US" altLang="ru-RU" sz="3200" dirty="0" smtClean="0"/>
              <a:t>M = log</a:t>
            </a:r>
            <a:r>
              <a:rPr lang="en-US" altLang="ru-RU" sz="3200" baseline="-25000" dirty="0" smtClean="0"/>
              <a:t>2</a:t>
            </a:r>
            <a:r>
              <a:rPr lang="en-US" altLang="ru-RU" sz="3200" dirty="0" smtClean="0"/>
              <a:t>(N!) ≈ N log</a:t>
            </a:r>
            <a:r>
              <a:rPr lang="en-US" altLang="ru-RU" sz="3200" baseline="-25000" dirty="0" smtClean="0"/>
              <a:t>2</a:t>
            </a:r>
            <a:r>
              <a:rPr lang="en-US" altLang="ru-RU" sz="3200" dirty="0" smtClean="0"/>
              <a:t>N</a:t>
            </a:r>
            <a:r>
              <a:rPr lang="en-US" altLang="ru-RU" sz="3200" b="0" dirty="0" smtClean="0"/>
              <a:t> </a:t>
            </a:r>
            <a:r>
              <a:rPr lang="ru-RU" altLang="ru-RU" sz="3200" b="0" dirty="0" smtClean="0"/>
              <a:t> </a:t>
            </a:r>
            <a:r>
              <a:rPr lang="en-US" altLang="ru-RU" sz="2600" b="0" i="1" dirty="0" smtClean="0">
                <a:solidFill>
                  <a:srgbClr val="CC00FF"/>
                </a:solidFill>
              </a:rPr>
              <a:t>(</a:t>
            </a:r>
            <a:r>
              <a:rPr lang="ru-RU" altLang="ru-RU" sz="2600" b="0" i="1" dirty="0" smtClean="0">
                <a:solidFill>
                  <a:srgbClr val="CC00FF"/>
                </a:solidFill>
              </a:rPr>
              <a:t>формула Стирлинга)</a:t>
            </a:r>
          </a:p>
        </p:txBody>
      </p:sp>
    </p:spTree>
    <p:extLst>
      <p:ext uri="{BB962C8B-B14F-4D97-AF65-F5344CB8AC3E}">
        <p14:creationId xmlns:p14="http://schemas.microsoft.com/office/powerpoint/2010/main" val="2231049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190500" y="1341783"/>
            <a:ext cx="89535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i="1" dirty="0" smtClean="0">
                <a:solidFill>
                  <a:srgbClr val="008000"/>
                </a:solidFill>
              </a:rPr>
              <a:t>Мега-ВОПРОС</a:t>
            </a:r>
            <a:r>
              <a:rPr lang="ru-RU" altLang="ru-RU" sz="3200" b="0" dirty="0" smtClean="0"/>
              <a:t>:</a:t>
            </a:r>
            <a:br>
              <a:rPr lang="ru-RU" altLang="ru-RU" sz="3200" b="0" dirty="0" smtClean="0"/>
            </a:br>
            <a:r>
              <a:rPr lang="ru-RU" altLang="ru-RU" sz="3200" b="0" dirty="0" smtClean="0"/>
              <a:t>А всё-таки – можно ли сортировать ещё быстрее?</a:t>
            </a:r>
            <a:endParaRPr lang="ru-RU" altLang="ru-RU" sz="3200" b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4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И апеть: сложность разных алгоритмов сортировки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67309" y="3505200"/>
            <a:ext cx="89535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i="1" dirty="0" smtClean="0">
                <a:solidFill>
                  <a:srgbClr val="008000"/>
                </a:solidFill>
              </a:rPr>
              <a:t>Снова отвечает Дональд Кнут</a:t>
            </a:r>
            <a:r>
              <a:rPr lang="ru-RU" altLang="ru-RU" sz="3200" b="0" dirty="0" smtClean="0"/>
              <a:t>: Да!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3200" b="0" dirty="0" smtClean="0"/>
              <a:t>Но только при условии, что упорядочиваемые данные имеют какую-нибудь особенную структуру или свойство.</a:t>
            </a:r>
          </a:p>
        </p:txBody>
      </p:sp>
    </p:spTree>
    <p:extLst>
      <p:ext uri="{BB962C8B-B14F-4D97-AF65-F5344CB8AC3E}">
        <p14:creationId xmlns:p14="http://schemas.microsoft.com/office/powerpoint/2010/main" val="1505595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066800"/>
            <a:ext cx="9144000" cy="4800600"/>
          </a:xfrm>
        </p:spPr>
        <p:txBody>
          <a:bodyPr/>
          <a:lstStyle/>
          <a:p>
            <a:pPr eaLnBrk="1" hangingPunct="1">
              <a:defRPr/>
            </a:pPr>
            <a:r>
              <a:rPr lang="ru-RU" sz="6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Сортировка подсчётом</a:t>
            </a:r>
            <a:endParaRPr lang="ru-RU" b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066800"/>
            <a:ext cx="8915400" cy="1524000"/>
          </a:xfrm>
        </p:spPr>
        <p:txBody>
          <a:bodyPr anchor="t"/>
          <a:lstStyle/>
          <a:p>
            <a:pPr algn="l" eaLnBrk="1" hangingPunct="1"/>
            <a:r>
              <a:rPr lang="ru-RU" altLang="ru-RU" sz="2800" b="1" i="1" dirty="0" smtClean="0">
                <a:solidFill>
                  <a:srgbClr val="0000CC"/>
                </a:solidFill>
              </a:rPr>
              <a:t>Особые данные</a:t>
            </a:r>
            <a:r>
              <a:rPr lang="ru-RU" altLang="ru-RU" sz="2800" dirty="0" smtClean="0"/>
              <a:t>:</a:t>
            </a:r>
            <a:br>
              <a:rPr lang="ru-RU" altLang="ru-RU" sz="2800" dirty="0" smtClean="0"/>
            </a:br>
            <a:r>
              <a:rPr lang="ru-RU" altLang="ru-RU" sz="2800" dirty="0" smtClean="0"/>
              <a:t>Задан большой массив 1-значных чисел. Его надо упорядочить.</a:t>
            </a:r>
            <a:br>
              <a:rPr lang="ru-RU" altLang="ru-RU" sz="2800" dirty="0" smtClean="0"/>
            </a:br>
            <a:endParaRPr lang="ru-RU" altLang="ru-RU" sz="2800" dirty="0" smtClean="0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46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Идея сортировки подсчётом</a:t>
            </a:r>
            <a:endParaRPr lang="ru-RU" sz="4600" i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>
            <a:off x="838200" y="2438400"/>
            <a:ext cx="8305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ru-RU" altLang="ru-RU" sz="24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 Math" pitchFamily="18" charset="0"/>
                <a:ea typeface="Cambria Math" pitchFamily="18" charset="0"/>
              </a:rPr>
              <a:t>1 3 5 1 2 3 9 9 9 8 7 6 5 4 3 9 0 1 1 2 2 4 3 5 6 6 0 1 9 7 6 2 3 5</a:t>
            </a:r>
            <a:br>
              <a:rPr lang="ru-RU" altLang="ru-RU" sz="24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endParaRPr lang="ru-RU" altLang="ru-RU" sz="2400" b="0" dirty="0" smtClean="0">
              <a:solidFill>
                <a:schemeClr val="tx1">
                  <a:lumMod val="50000"/>
                  <a:lumOff val="50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0" y="2971800"/>
            <a:ext cx="9144000" cy="1278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ru-RU" altLang="ru-RU" sz="2800" b="1" i="1" dirty="0" smtClean="0">
                <a:solidFill>
                  <a:srgbClr val="0000CC"/>
                </a:solidFill>
              </a:rPr>
              <a:t>Идея</a:t>
            </a:r>
            <a:r>
              <a:rPr lang="ru-RU" altLang="ru-RU" sz="2800" dirty="0" smtClean="0"/>
              <a:t>:</a:t>
            </a:r>
            <a:br>
              <a:rPr lang="ru-RU" altLang="ru-RU" sz="2800" dirty="0" smtClean="0"/>
            </a:br>
            <a:r>
              <a:rPr lang="ru-RU" altLang="ru-RU" sz="2800" b="0" dirty="0" smtClean="0"/>
              <a:t>Элементов </a:t>
            </a:r>
            <a:r>
              <a:rPr lang="ru-RU" altLang="ru-RU" sz="2800" b="0" dirty="0" smtClean="0">
                <a:solidFill>
                  <a:srgbClr val="C00000"/>
                </a:solidFill>
              </a:rPr>
              <a:t>МНОГО</a:t>
            </a:r>
            <a:r>
              <a:rPr lang="ru-RU" altLang="ru-RU" sz="2800" b="0" dirty="0" smtClean="0"/>
              <a:t>, </a:t>
            </a:r>
            <a:r>
              <a:rPr lang="ru-RU" altLang="ru-RU" sz="2800" b="0" dirty="0" smtClean="0"/>
              <a:t>но </a:t>
            </a:r>
            <a:r>
              <a:rPr lang="ru-RU" altLang="ru-RU" sz="2800" b="0" dirty="0" smtClean="0"/>
              <a:t>разных значений </a:t>
            </a:r>
            <a:r>
              <a:rPr lang="ru-RU" altLang="ru-RU" sz="2800" b="0" dirty="0" smtClean="0">
                <a:solidFill>
                  <a:srgbClr val="0000CC"/>
                </a:solidFill>
              </a:rPr>
              <a:t>МАЛО</a:t>
            </a:r>
            <a:r>
              <a:rPr lang="ru-RU" altLang="ru-RU" sz="2800" b="0" dirty="0" smtClean="0"/>
              <a:t>.</a:t>
            </a:r>
          </a:p>
          <a:p>
            <a:pPr algn="l" eaLnBrk="1" hangingPunct="1"/>
            <a:r>
              <a:rPr lang="ru-RU" altLang="ru-RU" sz="2800" b="0" dirty="0" smtClean="0"/>
              <a:t>Можно подсчитать количество значений:</a:t>
            </a:r>
            <a:endParaRPr lang="ru-RU" altLang="ru-RU" sz="2800" dirty="0" smtClean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838200" y="4419600"/>
            <a:ext cx="8305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ru-RU" altLang="ru-RU" sz="24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 Math" pitchFamily="18" charset="0"/>
                <a:ea typeface="Cambria Math" pitchFamily="18" charset="0"/>
              </a:rPr>
              <a:t>«0»   «1»   «2»   «3»   «4»   «5»   «6»   «7»   «8»   «9»</a:t>
            </a:r>
            <a:r>
              <a:rPr lang="ru-RU" altLang="ru-RU" sz="2400" b="0" dirty="0" smtClean="0">
                <a:solidFill>
                  <a:srgbClr val="006600"/>
                </a:solidFill>
                <a:latin typeface="Cambria Math" pitchFamily="18" charset="0"/>
                <a:ea typeface="Cambria Math" pitchFamily="18" charset="0"/>
              </a:rPr>
              <a:t/>
            </a:r>
            <a:br>
              <a:rPr lang="ru-RU" altLang="ru-RU" sz="2400" b="0" dirty="0" smtClean="0">
                <a:solidFill>
                  <a:srgbClr val="006600"/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altLang="ru-RU" sz="2400" b="0" dirty="0" smtClean="0">
                <a:solidFill>
                  <a:srgbClr val="006600"/>
                </a:solidFill>
                <a:latin typeface="Cambria Math" pitchFamily="18" charset="0"/>
                <a:ea typeface="Cambria Math" pitchFamily="18" charset="0"/>
              </a:rPr>
              <a:t>  </a:t>
            </a:r>
            <a:r>
              <a:rPr lang="ru-RU" altLang="ru-RU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2</a:t>
            </a:r>
            <a:r>
              <a:rPr lang="ru-RU" altLang="ru-RU" sz="2400" dirty="0" smtClean="0">
                <a:solidFill>
                  <a:srgbClr val="006600"/>
                </a:solidFill>
                <a:latin typeface="Cambria Math" pitchFamily="18" charset="0"/>
                <a:ea typeface="Cambria Math" pitchFamily="18" charset="0"/>
              </a:rPr>
              <a:t>        </a:t>
            </a:r>
            <a:r>
              <a:rPr lang="ru-RU" altLang="ru-RU" sz="2400" dirty="0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5</a:t>
            </a:r>
            <a:r>
              <a:rPr lang="ru-RU" altLang="ru-RU" sz="2400" dirty="0" smtClean="0">
                <a:solidFill>
                  <a:srgbClr val="006600"/>
                </a:solidFill>
                <a:latin typeface="Cambria Math" pitchFamily="18" charset="0"/>
                <a:ea typeface="Cambria Math" pitchFamily="18" charset="0"/>
              </a:rPr>
              <a:t>       </a:t>
            </a:r>
            <a:r>
              <a:rPr lang="ru-RU" altLang="ru-RU" sz="2400" dirty="0" smtClean="0">
                <a:solidFill>
                  <a:srgbClr val="0000CC"/>
                </a:solidFill>
                <a:latin typeface="Cambria Math" pitchFamily="18" charset="0"/>
                <a:ea typeface="Cambria Math" pitchFamily="18" charset="0"/>
              </a:rPr>
              <a:t>4</a:t>
            </a:r>
            <a:r>
              <a:rPr lang="ru-RU" altLang="ru-RU" sz="2400" dirty="0" smtClean="0">
                <a:solidFill>
                  <a:srgbClr val="006600"/>
                </a:solidFill>
                <a:latin typeface="Cambria Math" pitchFamily="18" charset="0"/>
                <a:ea typeface="Cambria Math" pitchFamily="18" charset="0"/>
              </a:rPr>
              <a:t>        </a:t>
            </a:r>
            <a:r>
              <a:rPr lang="ru-RU" altLang="ru-RU" sz="2400" dirty="0" smtClean="0">
                <a:solidFill>
                  <a:srgbClr val="CC00FF"/>
                </a:solidFill>
                <a:latin typeface="Cambria Math" pitchFamily="18" charset="0"/>
                <a:ea typeface="Cambria Math" pitchFamily="18" charset="0"/>
              </a:rPr>
              <a:t>5</a:t>
            </a:r>
            <a:r>
              <a:rPr lang="ru-RU" altLang="ru-RU" sz="2400" dirty="0" smtClean="0">
                <a:solidFill>
                  <a:srgbClr val="006600"/>
                </a:solidFill>
                <a:latin typeface="Cambria Math" pitchFamily="18" charset="0"/>
                <a:ea typeface="Cambria Math" pitchFamily="18" charset="0"/>
              </a:rPr>
              <a:t>       </a:t>
            </a:r>
            <a:r>
              <a:rPr lang="ru-RU" altLang="ru-RU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2</a:t>
            </a:r>
            <a:r>
              <a:rPr lang="ru-RU" altLang="ru-RU" sz="2400" dirty="0" smtClean="0">
                <a:solidFill>
                  <a:srgbClr val="006600"/>
                </a:solidFill>
                <a:latin typeface="Cambria Math" pitchFamily="18" charset="0"/>
                <a:ea typeface="Cambria Math" pitchFamily="18" charset="0"/>
              </a:rPr>
              <a:t>        </a:t>
            </a:r>
            <a:r>
              <a:rPr lang="ru-RU" altLang="ru-RU" sz="24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4</a:t>
            </a:r>
            <a:r>
              <a:rPr lang="ru-RU" altLang="ru-RU" sz="2400" dirty="0" smtClean="0">
                <a:solidFill>
                  <a:srgbClr val="006600"/>
                </a:solidFill>
                <a:latin typeface="Cambria Math" pitchFamily="18" charset="0"/>
                <a:ea typeface="Cambria Math" pitchFamily="18" charset="0"/>
              </a:rPr>
              <a:t>       </a:t>
            </a:r>
            <a:r>
              <a:rPr lang="ru-RU" altLang="ru-RU" sz="2400" dirty="0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4</a:t>
            </a:r>
            <a:r>
              <a:rPr lang="ru-RU" altLang="ru-RU" sz="2400" dirty="0" smtClean="0">
                <a:solidFill>
                  <a:srgbClr val="006600"/>
                </a:solidFill>
                <a:latin typeface="Cambria Math" pitchFamily="18" charset="0"/>
                <a:ea typeface="Cambria Math" pitchFamily="18" charset="0"/>
              </a:rPr>
              <a:t>        </a:t>
            </a:r>
            <a:r>
              <a:rPr lang="ru-RU" altLang="ru-RU" sz="2400" dirty="0" smtClean="0">
                <a:solidFill>
                  <a:srgbClr val="0000CC"/>
                </a:solidFill>
                <a:latin typeface="Cambria Math" pitchFamily="18" charset="0"/>
                <a:ea typeface="Cambria Math" pitchFamily="18" charset="0"/>
              </a:rPr>
              <a:t>2</a:t>
            </a:r>
            <a:r>
              <a:rPr lang="ru-RU" altLang="ru-RU" sz="2400" dirty="0" smtClean="0">
                <a:solidFill>
                  <a:srgbClr val="006600"/>
                </a:solidFill>
                <a:latin typeface="Cambria Math" pitchFamily="18" charset="0"/>
                <a:ea typeface="Cambria Math" pitchFamily="18" charset="0"/>
              </a:rPr>
              <a:t>       </a:t>
            </a:r>
            <a:r>
              <a:rPr lang="ru-RU" altLang="ru-RU" sz="2400" dirty="0" smtClean="0">
                <a:solidFill>
                  <a:srgbClr val="CC00FF"/>
                </a:solidFill>
                <a:latin typeface="Cambria Math" pitchFamily="18" charset="0"/>
                <a:ea typeface="Cambria Math" pitchFamily="18" charset="0"/>
              </a:rPr>
              <a:t>1</a:t>
            </a:r>
            <a:r>
              <a:rPr lang="ru-RU" altLang="ru-RU" sz="2400" dirty="0" smtClean="0">
                <a:solidFill>
                  <a:srgbClr val="006600"/>
                </a:solidFill>
                <a:latin typeface="Cambria Math" pitchFamily="18" charset="0"/>
                <a:ea typeface="Cambria Math" pitchFamily="18" charset="0"/>
              </a:rPr>
              <a:t>        </a:t>
            </a:r>
            <a:r>
              <a:rPr lang="ru-RU" altLang="ru-RU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5</a:t>
            </a:r>
            <a:endParaRPr lang="ru-RU" altLang="ru-RU" sz="240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829733" y="6400800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ru-RU" altLang="ru-RU" sz="2400" b="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0 0</a:t>
            </a:r>
            <a:r>
              <a:rPr lang="ru-RU" altLang="ru-RU" sz="2400" b="0" dirty="0" smtClean="0">
                <a:solidFill>
                  <a:srgbClr val="0066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altLang="ru-RU" sz="2400" b="0" dirty="0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1 1 1 1 1 </a:t>
            </a:r>
            <a:r>
              <a:rPr lang="ru-RU" altLang="ru-RU" sz="2400" b="0" dirty="0" smtClean="0">
                <a:solidFill>
                  <a:srgbClr val="0000CC"/>
                </a:solidFill>
                <a:latin typeface="Cambria Math" pitchFamily="18" charset="0"/>
                <a:ea typeface="Cambria Math" pitchFamily="18" charset="0"/>
              </a:rPr>
              <a:t>2 2 2 2</a:t>
            </a:r>
            <a:r>
              <a:rPr lang="ru-RU" altLang="ru-RU" sz="2400" b="0" dirty="0" smtClean="0">
                <a:solidFill>
                  <a:srgbClr val="0066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altLang="ru-RU" sz="2400" b="0" dirty="0" smtClean="0">
                <a:solidFill>
                  <a:srgbClr val="CC00FF"/>
                </a:solidFill>
                <a:latin typeface="Cambria Math" pitchFamily="18" charset="0"/>
                <a:ea typeface="Cambria Math" pitchFamily="18" charset="0"/>
              </a:rPr>
              <a:t>3 3 3 3 3</a:t>
            </a:r>
            <a:r>
              <a:rPr lang="ru-RU" altLang="ru-RU" sz="2400" b="0" dirty="0" smtClean="0">
                <a:solidFill>
                  <a:srgbClr val="0066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altLang="ru-RU" sz="2400" b="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4 4</a:t>
            </a:r>
            <a:r>
              <a:rPr lang="ru-RU" altLang="ru-RU" sz="2400" b="0" dirty="0" smtClean="0">
                <a:solidFill>
                  <a:srgbClr val="0066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altLang="ru-RU" sz="2400" b="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5 5 5 5</a:t>
            </a:r>
            <a:r>
              <a:rPr lang="ru-RU" altLang="ru-RU" sz="2400" b="0" dirty="0" smtClean="0">
                <a:solidFill>
                  <a:srgbClr val="006600"/>
                </a:solidFill>
                <a:latin typeface="Cambria Math" pitchFamily="18" charset="0"/>
                <a:ea typeface="Cambria Math" pitchFamily="18" charset="0"/>
              </a:rPr>
              <a:t> 6 6 6 6 </a:t>
            </a:r>
            <a:r>
              <a:rPr lang="ru-RU" altLang="ru-RU" sz="2400" b="0" dirty="0" smtClean="0">
                <a:solidFill>
                  <a:srgbClr val="0000CC"/>
                </a:solidFill>
                <a:latin typeface="Cambria Math" pitchFamily="18" charset="0"/>
                <a:ea typeface="Cambria Math" pitchFamily="18" charset="0"/>
              </a:rPr>
              <a:t>7 7</a:t>
            </a:r>
            <a:r>
              <a:rPr lang="ru-RU" altLang="ru-RU" sz="2400" b="0" dirty="0" smtClean="0">
                <a:solidFill>
                  <a:srgbClr val="0066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altLang="ru-RU" sz="2400" b="0" dirty="0" smtClean="0">
                <a:solidFill>
                  <a:srgbClr val="CC00FF"/>
                </a:solidFill>
                <a:latin typeface="Cambria Math" pitchFamily="18" charset="0"/>
                <a:ea typeface="Cambria Math" pitchFamily="18" charset="0"/>
              </a:rPr>
              <a:t>8</a:t>
            </a:r>
            <a:r>
              <a:rPr lang="ru-RU" altLang="ru-RU" sz="2400" b="0" dirty="0" smtClean="0">
                <a:solidFill>
                  <a:srgbClr val="0066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altLang="ru-RU" sz="2400" b="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9 9 9 9 9</a:t>
            </a:r>
            <a:endParaRPr lang="ru-RU" altLang="ru-RU" sz="2400" b="0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0" y="5638800"/>
            <a:ext cx="9144000" cy="524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ru-RU" altLang="ru-RU" sz="2800" b="0" dirty="0" smtClean="0"/>
              <a:t>… а потом просто записать нужные значения!</a:t>
            </a:r>
            <a:endParaRPr lang="ru-RU" altLang="ru-RU" sz="2800" dirty="0" smtClean="0"/>
          </a:p>
        </p:txBody>
      </p:sp>
      <p:cxnSp>
        <p:nvCxnSpPr>
          <p:cNvPr id="3" name="Прямая со стрелкой 2"/>
          <p:cNvCxnSpPr/>
          <p:nvPr/>
        </p:nvCxnSpPr>
        <p:spPr bwMode="auto">
          <a:xfrm>
            <a:off x="1143000" y="5181600"/>
            <a:ext cx="0" cy="1219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Прямая со стрелкой 11"/>
          <p:cNvCxnSpPr/>
          <p:nvPr/>
        </p:nvCxnSpPr>
        <p:spPr bwMode="auto">
          <a:xfrm>
            <a:off x="1828800" y="5181600"/>
            <a:ext cx="152400" cy="1219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Прямая со стрелкой 12"/>
          <p:cNvCxnSpPr/>
          <p:nvPr/>
        </p:nvCxnSpPr>
        <p:spPr bwMode="auto">
          <a:xfrm>
            <a:off x="2514600" y="5181600"/>
            <a:ext cx="457200" cy="1295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Прямая со стрелкой 13"/>
          <p:cNvCxnSpPr/>
          <p:nvPr/>
        </p:nvCxnSpPr>
        <p:spPr bwMode="auto">
          <a:xfrm>
            <a:off x="3200400" y="5181600"/>
            <a:ext cx="838200" cy="1295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Прямая со стрелкой 14"/>
          <p:cNvCxnSpPr/>
          <p:nvPr/>
        </p:nvCxnSpPr>
        <p:spPr bwMode="auto">
          <a:xfrm>
            <a:off x="3810000" y="5181600"/>
            <a:ext cx="1066800" cy="1295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Прямая со стрелкой 15"/>
          <p:cNvCxnSpPr/>
          <p:nvPr/>
        </p:nvCxnSpPr>
        <p:spPr bwMode="auto">
          <a:xfrm>
            <a:off x="4572000" y="5181600"/>
            <a:ext cx="990600" cy="1295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Прямая со стрелкой 16"/>
          <p:cNvCxnSpPr/>
          <p:nvPr/>
        </p:nvCxnSpPr>
        <p:spPr bwMode="auto">
          <a:xfrm>
            <a:off x="5181600" y="5181600"/>
            <a:ext cx="1333500" cy="1295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Прямая со стрелкой 17"/>
          <p:cNvCxnSpPr/>
          <p:nvPr/>
        </p:nvCxnSpPr>
        <p:spPr bwMode="auto">
          <a:xfrm>
            <a:off x="5867400" y="5181600"/>
            <a:ext cx="1295400" cy="1295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Прямая со стрелкой 18"/>
          <p:cNvCxnSpPr/>
          <p:nvPr/>
        </p:nvCxnSpPr>
        <p:spPr bwMode="auto">
          <a:xfrm>
            <a:off x="6477000" y="5181600"/>
            <a:ext cx="1066800" cy="1295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Прямая со стрелкой 19"/>
          <p:cNvCxnSpPr/>
          <p:nvPr/>
        </p:nvCxnSpPr>
        <p:spPr bwMode="auto">
          <a:xfrm>
            <a:off x="7162800" y="5181600"/>
            <a:ext cx="1143000" cy="1295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1252</TotalTime>
  <Words>600</Words>
  <Application>Microsoft Office PowerPoint</Application>
  <PresentationFormat>Экран (4:3)</PresentationFormat>
  <Paragraphs>135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Оформление по умолчанию</vt:lpstr>
      <vt:lpstr>Microsoft Equation 3.0</vt:lpstr>
      <vt:lpstr>ЦЫфровая сортировка RadixSort</vt:lpstr>
      <vt:lpstr>Сложность разных алгоритмов сортировки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Сортировка подсчётом</vt:lpstr>
      <vt:lpstr>Особые данные: Задан большой массив 1-значных чисел. Его надо упорядочить. </vt:lpstr>
      <vt:lpstr>Презентация PowerPoint</vt:lpstr>
      <vt:lpstr>Оценка сложности</vt:lpstr>
      <vt:lpstr>Аткулева такой прыткий?</vt:lpstr>
      <vt:lpstr>Цифровая сортировка  тж. Поразрядная сортировка  англ. RadixSort, BusketSort</vt:lpstr>
      <vt:lpstr>Проблема: как применить сортировку подсчётом к «большим» значениям, например, longint?</vt:lpstr>
      <vt:lpstr>Презентация PowerPoint</vt:lpstr>
      <vt:lpstr>Оценка сложности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vova</dc:creator>
  <cp:lastModifiedBy>user</cp:lastModifiedBy>
  <cp:revision>160</cp:revision>
  <cp:lastPrinted>1601-01-01T00:00:00Z</cp:lastPrinted>
  <dcterms:created xsi:type="dcterms:W3CDTF">1601-01-01T00:00:00Z</dcterms:created>
  <dcterms:modified xsi:type="dcterms:W3CDTF">2016-04-26T07:52:10Z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